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744" r:id="rId1"/>
  </p:sld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006699"/>
    <a:srgbClr val="336666"/>
    <a:srgbClr val="006633"/>
    <a:srgbClr val="993300"/>
    <a:srgbClr val="663300"/>
    <a:srgbClr val="F6E7F8"/>
    <a:srgbClr val="CC99CC"/>
    <a:srgbClr val="B980B8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23" autoAdjust="0"/>
    <p:restoredTop sz="98918" autoAdjust="0"/>
  </p:normalViewPr>
  <p:slideViewPr>
    <p:cSldViewPr snapToGrid="0" snapToObjects="1">
      <p:cViewPr>
        <p:scale>
          <a:sx n="125" d="100"/>
          <a:sy n="125" d="100"/>
        </p:scale>
        <p:origin x="-45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 spc="100">
                <a:solidFill>
                  <a:srgbClr val="FFFFFF"/>
                </a:solidFill>
              </a:defRPr>
            </a:lvl1pPr>
          </a:lstStyle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 b="0" i="1" spc="1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solidFill>
            <a:srgbClr val="660066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solidFill>
            <a:srgbClr val="660066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none"/>
        </p:style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Przeciągnij obraz na symbol zastępczy lub kliknij ikonę, aby go dodać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wmf"/><Relationship Id="rId12" Type="http://schemas.openxmlformats.org/officeDocument/2006/relationships/image" Target="../media/image11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Relationship Id="rId3" Type="http://schemas.openxmlformats.org/officeDocument/2006/relationships/image" Target="../media/image3.wmf"/><Relationship Id="rId4" Type="http://schemas.openxmlformats.org/officeDocument/2006/relationships/image" Target="../media/image4.jpeg"/><Relationship Id="rId5" Type="http://schemas.microsoft.com/office/2007/relationships/hdphoto" Target="../media/hdphoto1.wdp"/><Relationship Id="rId6" Type="http://schemas.openxmlformats.org/officeDocument/2006/relationships/image" Target="../media/image5.wmf"/><Relationship Id="rId7" Type="http://schemas.openxmlformats.org/officeDocument/2006/relationships/image" Target="../media/image6.wmf"/><Relationship Id="rId8" Type="http://schemas.openxmlformats.org/officeDocument/2006/relationships/image" Target="../media/image7.wmf"/><Relationship Id="rId9" Type="http://schemas.openxmlformats.org/officeDocument/2006/relationships/image" Target="../media/image8.wmf"/><Relationship Id="rId10" Type="http://schemas.openxmlformats.org/officeDocument/2006/relationships/image" Target="../media/image9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microsoft.com/office/2007/relationships/hdphoto" Target="../media/hdphoto1.wdp"/><Relationship Id="rId5" Type="http://schemas.openxmlformats.org/officeDocument/2006/relationships/image" Target="../media/image3.wmf"/><Relationship Id="rId6" Type="http://schemas.openxmlformats.org/officeDocument/2006/relationships/image" Target="../media/image5.wmf"/><Relationship Id="rId7" Type="http://schemas.openxmlformats.org/officeDocument/2006/relationships/image" Target="../media/image6.wmf"/><Relationship Id="rId8" Type="http://schemas.openxmlformats.org/officeDocument/2006/relationships/image" Target="../media/image11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microsoft.com/office/2007/relationships/hdphoto" Target="../media/hdphoto1.wdp"/><Relationship Id="rId5" Type="http://schemas.openxmlformats.org/officeDocument/2006/relationships/image" Target="../media/image5.wmf"/><Relationship Id="rId6" Type="http://schemas.openxmlformats.org/officeDocument/2006/relationships/image" Target="../media/image6.wmf"/><Relationship Id="rId7" Type="http://schemas.openxmlformats.org/officeDocument/2006/relationships/image" Target="../media/image11.wmf"/><Relationship Id="rId8" Type="http://schemas.openxmlformats.org/officeDocument/2006/relationships/image" Target="../media/image3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microsoft.com/office/2007/relationships/hdphoto" Target="../media/hdphoto1.wdp"/><Relationship Id="rId5" Type="http://schemas.openxmlformats.org/officeDocument/2006/relationships/image" Target="../media/image5.wmf"/><Relationship Id="rId6" Type="http://schemas.openxmlformats.org/officeDocument/2006/relationships/image" Target="../media/image6.wmf"/><Relationship Id="rId7" Type="http://schemas.openxmlformats.org/officeDocument/2006/relationships/image" Target="../media/image11.wmf"/><Relationship Id="rId8" Type="http://schemas.openxmlformats.org/officeDocument/2006/relationships/image" Target="../media/image3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microsoft.com/office/2007/relationships/hdphoto" Target="../media/hdphoto1.wdp"/><Relationship Id="rId5" Type="http://schemas.openxmlformats.org/officeDocument/2006/relationships/image" Target="../media/image5.wmf"/><Relationship Id="rId6" Type="http://schemas.openxmlformats.org/officeDocument/2006/relationships/image" Target="../media/image6.wmf"/><Relationship Id="rId7" Type="http://schemas.openxmlformats.org/officeDocument/2006/relationships/image" Target="../media/image11.wmf"/><Relationship Id="rId8" Type="http://schemas.openxmlformats.org/officeDocument/2006/relationships/image" Target="../media/image3.wmf"/><Relationship Id="rId9" Type="http://schemas.openxmlformats.org/officeDocument/2006/relationships/image" Target="../media/image12.wmf"/><Relationship Id="rId10" Type="http://schemas.openxmlformats.org/officeDocument/2006/relationships/image" Target="../media/image13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microsoft.com/office/2007/relationships/hdphoto" Target="../media/hdphoto1.wdp"/><Relationship Id="rId5" Type="http://schemas.openxmlformats.org/officeDocument/2006/relationships/image" Target="../media/image5.wmf"/><Relationship Id="rId6" Type="http://schemas.openxmlformats.org/officeDocument/2006/relationships/image" Target="../media/image6.wmf"/><Relationship Id="rId7" Type="http://schemas.openxmlformats.org/officeDocument/2006/relationships/image" Target="../media/image11.wmf"/><Relationship Id="rId8" Type="http://schemas.openxmlformats.org/officeDocument/2006/relationships/image" Target="../media/image3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microsoft.com/office/2007/relationships/hdphoto" Target="../media/hdphoto1.wdp"/><Relationship Id="rId5" Type="http://schemas.openxmlformats.org/officeDocument/2006/relationships/image" Target="../media/image5.wmf"/><Relationship Id="rId6" Type="http://schemas.openxmlformats.org/officeDocument/2006/relationships/image" Target="../media/image6.wmf"/><Relationship Id="rId7" Type="http://schemas.openxmlformats.org/officeDocument/2006/relationships/image" Target="../media/image11.wmf"/><Relationship Id="rId8" Type="http://schemas.openxmlformats.org/officeDocument/2006/relationships/image" Target="../media/image3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microsoft.com/office/2007/relationships/hdphoto" Target="../media/hdphoto1.wdp"/><Relationship Id="rId5" Type="http://schemas.openxmlformats.org/officeDocument/2006/relationships/image" Target="../media/image3.wmf"/><Relationship Id="rId6" Type="http://schemas.openxmlformats.org/officeDocument/2006/relationships/image" Target="../media/image5.wmf"/><Relationship Id="rId7" Type="http://schemas.openxmlformats.org/officeDocument/2006/relationships/image" Target="../media/image6.wmf"/><Relationship Id="rId8" Type="http://schemas.openxmlformats.org/officeDocument/2006/relationships/image" Target="../media/image11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7350" y="1540461"/>
            <a:ext cx="8163466" cy="1703834"/>
          </a:xfrm>
        </p:spPr>
        <p:txBody>
          <a:bodyPr>
            <a:normAutofit/>
          </a:bodyPr>
          <a:lstStyle/>
          <a:p>
            <a:pPr algn="l"/>
            <a:r>
              <a:rPr lang="pl-PL" sz="45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Odcinki i kąty w trapezie</a:t>
            </a:r>
            <a:endParaRPr lang="pl-PL" sz="3600" dirty="0"/>
          </a:p>
        </p:txBody>
      </p:sp>
      <p:pic>
        <p:nvPicPr>
          <p:cNvPr id="3" name="Obraz 2" descr="dziec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085" y="3062593"/>
            <a:ext cx="4326082" cy="380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821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Obraz 70" descr="dziec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228" y="130002"/>
            <a:ext cx="2725939" cy="2398826"/>
          </a:xfrm>
          <a:prstGeom prst="rect">
            <a:avLst/>
          </a:prstGeom>
        </p:spPr>
      </p:pic>
      <p:sp>
        <p:nvSpPr>
          <p:cNvPr id="5" name="Tytuł 60"/>
          <p:cNvSpPr txBox="1">
            <a:spLocks/>
          </p:cNvSpPr>
          <p:nvPr/>
        </p:nvSpPr>
        <p:spPr>
          <a:xfrm>
            <a:off x="364068" y="1044221"/>
            <a:ext cx="4620115" cy="7726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dirty="0" smtClean="0"/>
              <a:t>Trapezy</a:t>
            </a:r>
            <a:endParaRPr lang="pl-PL" dirty="0"/>
          </a:p>
        </p:txBody>
      </p:sp>
      <p:pic>
        <p:nvPicPr>
          <p:cNvPr id="6" name="Obraz 5" descr="podkreslenie_niebieskie.w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672897"/>
            <a:ext cx="5626100" cy="228600"/>
          </a:xfrm>
          <a:prstGeom prst="rect">
            <a:avLst/>
          </a:prstGeom>
        </p:spPr>
      </p:pic>
      <p:pic>
        <p:nvPicPr>
          <p:cNvPr id="7" name="Obraz 6" descr="paper-texture-1359509235aJV.jpg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83760" y="2259865"/>
            <a:ext cx="8636000" cy="4900551"/>
          </a:xfrm>
          <a:prstGeom prst="rect">
            <a:avLst/>
          </a:prstGeom>
        </p:spPr>
      </p:pic>
      <p:sp>
        <p:nvSpPr>
          <p:cNvPr id="12" name="PoleTekstowe 11"/>
          <p:cNvSpPr txBox="1"/>
          <p:nvPr/>
        </p:nvSpPr>
        <p:spPr>
          <a:xfrm>
            <a:off x="720759" y="2528828"/>
            <a:ext cx="4268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Każdy z tych czworokątów jest </a:t>
            </a:r>
            <a:r>
              <a:rPr lang="pl-PL" dirty="0">
                <a:solidFill>
                  <a:srgbClr val="660066"/>
                </a:solidFill>
              </a:rPr>
              <a:t>trapezem</a:t>
            </a:r>
            <a:r>
              <a:rPr lang="cs-CZ" dirty="0"/>
              <a:t> </a:t>
            </a:r>
            <a:endParaRPr lang="pl-PL" dirty="0"/>
          </a:p>
        </p:txBody>
      </p:sp>
      <p:grpSp>
        <p:nvGrpSpPr>
          <p:cNvPr id="13" name="Grupa 12"/>
          <p:cNvGrpSpPr/>
          <p:nvPr/>
        </p:nvGrpSpPr>
        <p:grpSpPr>
          <a:xfrm>
            <a:off x="720759" y="3393324"/>
            <a:ext cx="7789919" cy="2953098"/>
            <a:chOff x="720759" y="3393324"/>
            <a:chExt cx="7789919" cy="2953098"/>
          </a:xfrm>
        </p:grpSpPr>
        <p:pic>
          <p:nvPicPr>
            <p:cNvPr id="2" name="Obraz 1" descr="rysunki_tik_0125_slaj1_trapez01.wm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3122" y="3393324"/>
              <a:ext cx="2513769" cy="1084004"/>
            </a:xfrm>
            <a:prstGeom prst="rect">
              <a:avLst/>
            </a:prstGeom>
          </p:spPr>
        </p:pic>
        <p:pic>
          <p:nvPicPr>
            <p:cNvPr id="3" name="Obraz 2" descr="rysunki_tik_0125_slaj1_trapez03.wm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6291" y="3393324"/>
              <a:ext cx="1812904" cy="1084005"/>
            </a:xfrm>
            <a:prstGeom prst="rect">
              <a:avLst/>
            </a:prstGeom>
          </p:spPr>
        </p:pic>
        <p:pic>
          <p:nvPicPr>
            <p:cNvPr id="4" name="Obraz 3" descr="rysunki_tik_0125_slaj1_trapez04.wm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759" y="5262417"/>
              <a:ext cx="1887663" cy="1084005"/>
            </a:xfrm>
            <a:prstGeom prst="rect">
              <a:avLst/>
            </a:prstGeom>
          </p:spPr>
        </p:pic>
        <p:pic>
          <p:nvPicPr>
            <p:cNvPr id="8" name="Obraz 7" descr="rysunki_tik_0125_slaj1_trapez05.wmf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7053" y="5262417"/>
              <a:ext cx="1084004" cy="1084004"/>
            </a:xfrm>
            <a:prstGeom prst="rect">
              <a:avLst/>
            </a:prstGeom>
          </p:spPr>
        </p:pic>
        <p:pic>
          <p:nvPicPr>
            <p:cNvPr id="9" name="Obraz 8" descr="rysunki_tik_0125_slaj1_trapez06.wmf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9688" y="5262417"/>
              <a:ext cx="1597972" cy="1084004"/>
            </a:xfrm>
            <a:prstGeom prst="rect">
              <a:avLst/>
            </a:prstGeom>
          </p:spPr>
        </p:pic>
        <p:pic>
          <p:nvPicPr>
            <p:cNvPr id="10" name="Obraz 9" descr="rysunki_tik_0125_slaj1_trapez07.wmf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6291" y="5262417"/>
              <a:ext cx="1934387" cy="1084004"/>
            </a:xfrm>
            <a:prstGeom prst="rect">
              <a:avLst/>
            </a:prstGeom>
          </p:spPr>
        </p:pic>
        <p:pic>
          <p:nvPicPr>
            <p:cNvPr id="11" name="Obraz 10" descr="rysunki_tik_0125_slaj1_trapez02.wmf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2914" y="3393324"/>
              <a:ext cx="2177354" cy="1084004"/>
            </a:xfrm>
            <a:prstGeom prst="rect">
              <a:avLst/>
            </a:prstGeom>
          </p:spPr>
        </p:pic>
      </p:grpSp>
      <p:pic>
        <p:nvPicPr>
          <p:cNvPr id="25" name="Obraz 24" descr="rysunki_tik_0125_slaj1_trapez01.wm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599" y="3512149"/>
            <a:ext cx="1959823" cy="845128"/>
          </a:xfrm>
          <a:prstGeom prst="rect">
            <a:avLst/>
          </a:prstGeom>
        </p:spPr>
      </p:pic>
      <p:grpSp>
        <p:nvGrpSpPr>
          <p:cNvPr id="23" name="Grupa 22"/>
          <p:cNvGrpSpPr/>
          <p:nvPr/>
        </p:nvGrpSpPr>
        <p:grpSpPr>
          <a:xfrm>
            <a:off x="3176806" y="3501851"/>
            <a:ext cx="2820769" cy="2844571"/>
            <a:chOff x="3038266" y="3501851"/>
            <a:chExt cx="2820769" cy="2844571"/>
          </a:xfrm>
        </p:grpSpPr>
        <p:pic>
          <p:nvPicPr>
            <p:cNvPr id="27" name="Obraz 26" descr="rysunki_tik_0125_slaj1_trapez04.wm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8266" y="4477329"/>
              <a:ext cx="1471690" cy="845129"/>
            </a:xfrm>
            <a:prstGeom prst="rect">
              <a:avLst/>
            </a:prstGeom>
          </p:spPr>
        </p:pic>
        <p:pic>
          <p:nvPicPr>
            <p:cNvPr id="28" name="Obraz 27" descr="rysunki_tik_0125_slaj1_trapez05.wmf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1909" y="5501294"/>
              <a:ext cx="845128" cy="845128"/>
            </a:xfrm>
            <a:prstGeom prst="rect">
              <a:avLst/>
            </a:prstGeom>
          </p:spPr>
        </p:pic>
        <p:pic>
          <p:nvPicPr>
            <p:cNvPr id="29" name="Obraz 28" descr="rysunki_tik_0125_slaj1_trapez06.wmf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13199" y="4477330"/>
              <a:ext cx="1245836" cy="845128"/>
            </a:xfrm>
            <a:prstGeom prst="rect">
              <a:avLst/>
            </a:prstGeom>
          </p:spPr>
        </p:pic>
        <p:pic>
          <p:nvPicPr>
            <p:cNvPr id="30" name="Obraz 29" descr="rysunki_tik_0125_slaj1_trapez07.wmf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3526" y="5501293"/>
              <a:ext cx="1508117" cy="845128"/>
            </a:xfrm>
            <a:prstGeom prst="rect">
              <a:avLst/>
            </a:prstGeom>
          </p:spPr>
        </p:pic>
        <p:pic>
          <p:nvPicPr>
            <p:cNvPr id="31" name="Obraz 30" descr="rysunki_tik_0125_slaj1_trapez02.wmf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4289" y="3501851"/>
              <a:ext cx="1697542" cy="845128"/>
            </a:xfrm>
            <a:prstGeom prst="rect">
              <a:avLst/>
            </a:prstGeom>
          </p:spPr>
        </p:pic>
      </p:grpSp>
      <p:grpSp>
        <p:nvGrpSpPr>
          <p:cNvPr id="34" name="Grupa 33"/>
          <p:cNvGrpSpPr/>
          <p:nvPr/>
        </p:nvGrpSpPr>
        <p:grpSpPr>
          <a:xfrm>
            <a:off x="6808088" y="3501850"/>
            <a:ext cx="1471690" cy="2844571"/>
            <a:chOff x="6738818" y="3501850"/>
            <a:chExt cx="1471690" cy="2844571"/>
          </a:xfrm>
        </p:grpSpPr>
        <p:pic>
          <p:nvPicPr>
            <p:cNvPr id="26" name="Obraz 25" descr="rysunki_tik_0125_slaj1_trapez03.wm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7103" y="3501850"/>
              <a:ext cx="1413405" cy="845129"/>
            </a:xfrm>
            <a:prstGeom prst="rect">
              <a:avLst/>
            </a:prstGeom>
          </p:spPr>
        </p:pic>
        <p:pic>
          <p:nvPicPr>
            <p:cNvPr id="32" name="Obraz 31" descr="rysunki_tik_0125_slaj1_trapez04.wm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8818" y="4477330"/>
              <a:ext cx="1471690" cy="845129"/>
            </a:xfrm>
            <a:prstGeom prst="rect">
              <a:avLst/>
            </a:prstGeom>
          </p:spPr>
        </p:pic>
        <p:pic>
          <p:nvPicPr>
            <p:cNvPr id="33" name="Obraz 32" descr="rysunki_tik_0125_slaj1_trapez06.wmf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7103" y="5501293"/>
              <a:ext cx="1245836" cy="845128"/>
            </a:xfrm>
            <a:prstGeom prst="rect">
              <a:avLst/>
            </a:prstGeom>
          </p:spPr>
        </p:pic>
      </p:grpSp>
      <p:sp>
        <p:nvSpPr>
          <p:cNvPr id="36" name="PoleTekstowe 35"/>
          <p:cNvSpPr txBox="1"/>
          <p:nvPr/>
        </p:nvSpPr>
        <p:spPr>
          <a:xfrm>
            <a:off x="960374" y="2378737"/>
            <a:ext cx="17447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dirty="0" smtClean="0"/>
              <a:t>Trapezy</a:t>
            </a:r>
          </a:p>
          <a:p>
            <a:pPr algn="ctr"/>
            <a:r>
              <a:rPr lang="pl-PL" dirty="0" err="1" smtClean="0"/>
              <a:t>różnoramienne</a:t>
            </a:r>
            <a:r>
              <a:rPr lang="cs-CZ" dirty="0" smtClean="0"/>
              <a:t> </a:t>
            </a:r>
            <a:endParaRPr lang="pl-PL" dirty="0"/>
          </a:p>
        </p:txBody>
      </p:sp>
      <p:sp>
        <p:nvSpPr>
          <p:cNvPr id="37" name="PoleTekstowe 36"/>
          <p:cNvSpPr txBox="1"/>
          <p:nvPr/>
        </p:nvSpPr>
        <p:spPr>
          <a:xfrm>
            <a:off x="3657720" y="2378737"/>
            <a:ext cx="18124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dirty="0" smtClean="0"/>
              <a:t>Trapezy</a:t>
            </a:r>
          </a:p>
          <a:p>
            <a:pPr algn="ctr"/>
            <a:r>
              <a:rPr lang="pl-PL" dirty="0" smtClean="0"/>
              <a:t>równoramienne</a:t>
            </a:r>
            <a:r>
              <a:rPr lang="cs-CZ" dirty="0" smtClean="0"/>
              <a:t> </a:t>
            </a:r>
            <a:endParaRPr lang="pl-PL" dirty="0"/>
          </a:p>
        </p:txBody>
      </p:sp>
      <p:sp>
        <p:nvSpPr>
          <p:cNvPr id="38" name="PoleTekstowe 37"/>
          <p:cNvSpPr txBox="1"/>
          <p:nvPr/>
        </p:nvSpPr>
        <p:spPr>
          <a:xfrm>
            <a:off x="6579206" y="2378737"/>
            <a:ext cx="14070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dirty="0" smtClean="0"/>
              <a:t>Trapezy</a:t>
            </a:r>
          </a:p>
          <a:p>
            <a:pPr algn="ctr"/>
            <a:r>
              <a:rPr lang="pl-PL" dirty="0" smtClean="0"/>
              <a:t>prostokątne</a:t>
            </a:r>
            <a:r>
              <a:rPr lang="cs-CZ" dirty="0" smtClean="0"/>
              <a:t> </a:t>
            </a:r>
            <a:endParaRPr lang="pl-PL" dirty="0"/>
          </a:p>
        </p:txBody>
      </p:sp>
      <p:sp>
        <p:nvSpPr>
          <p:cNvPr id="35" name="Zaokrąglony prostokąt 34"/>
          <p:cNvSpPr/>
          <p:nvPr/>
        </p:nvSpPr>
        <p:spPr>
          <a:xfrm>
            <a:off x="720759" y="2425292"/>
            <a:ext cx="2223931" cy="599776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2" name="Zaokrąglony prostokąt 41"/>
          <p:cNvSpPr/>
          <p:nvPr/>
        </p:nvSpPr>
        <p:spPr>
          <a:xfrm>
            <a:off x="3451975" y="2426039"/>
            <a:ext cx="2223931" cy="599776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3" name="Zaokrąglony prostokąt 42"/>
          <p:cNvSpPr/>
          <p:nvPr/>
        </p:nvSpPr>
        <p:spPr>
          <a:xfrm>
            <a:off x="6170750" y="2426039"/>
            <a:ext cx="2223931" cy="599776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10659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250"/>
                            </p:stCondLst>
                            <p:childTnLst>
                              <p:par>
                                <p:cTn id="21" presetID="1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75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7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1000"/>
                            </p:stCondLst>
                            <p:childTnLst>
                              <p:par>
                                <p:cTn id="43" presetID="21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750"/>
                            </p:stCondLst>
                            <p:childTnLst>
                              <p:par>
                                <p:cTn id="47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75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0"/>
                            </p:stCondLst>
                            <p:childTnLst>
                              <p:par>
                                <p:cTn id="55" presetID="21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475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2" grpId="1"/>
      <p:bldP spid="36" grpId="0"/>
      <p:bldP spid="37" grpId="0"/>
      <p:bldP spid="38" grpId="0"/>
      <p:bldP spid="35" grpId="0" animBg="1"/>
      <p:bldP spid="42" grpId="0" animBg="1"/>
      <p:bldP spid="4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Obraz 70" descr="dziec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228" y="130002"/>
            <a:ext cx="2725939" cy="2398826"/>
          </a:xfrm>
          <a:prstGeom prst="rect">
            <a:avLst/>
          </a:prstGeom>
        </p:spPr>
      </p:pic>
      <p:pic>
        <p:nvPicPr>
          <p:cNvPr id="7" name="Obraz 6" descr="paper-texture-1359509235aJV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83760" y="2259865"/>
            <a:ext cx="8636000" cy="4900551"/>
          </a:xfrm>
          <a:prstGeom prst="rect">
            <a:avLst/>
          </a:prstGeom>
        </p:spPr>
      </p:pic>
      <p:sp>
        <p:nvSpPr>
          <p:cNvPr id="17" name="Zaokrąglony prostokąt 16"/>
          <p:cNvSpPr/>
          <p:nvPr/>
        </p:nvSpPr>
        <p:spPr>
          <a:xfrm>
            <a:off x="720759" y="2425292"/>
            <a:ext cx="2223931" cy="599776"/>
          </a:xfrm>
          <a:prstGeom prst="roundRect">
            <a:avLst/>
          </a:prstGeom>
          <a:solidFill>
            <a:srgbClr val="F2F2F2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Tytuł 60"/>
          <p:cNvSpPr txBox="1">
            <a:spLocks/>
          </p:cNvSpPr>
          <p:nvPr/>
        </p:nvSpPr>
        <p:spPr>
          <a:xfrm>
            <a:off x="364068" y="1044221"/>
            <a:ext cx="4620115" cy="7726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dirty="0"/>
              <a:t>Odcinki w trapezie</a:t>
            </a:r>
            <a:r>
              <a:rPr lang="cs-CZ" dirty="0"/>
              <a:t> </a:t>
            </a:r>
            <a:endParaRPr lang="pl-PL" dirty="0"/>
          </a:p>
        </p:txBody>
      </p:sp>
      <p:pic>
        <p:nvPicPr>
          <p:cNvPr id="6" name="Obraz 5" descr="podkreslenie_niebieskie.wm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672897"/>
            <a:ext cx="5626100" cy="228600"/>
          </a:xfrm>
          <a:prstGeom prst="rect">
            <a:avLst/>
          </a:prstGeom>
        </p:spPr>
      </p:pic>
      <p:sp>
        <p:nvSpPr>
          <p:cNvPr id="13" name="PoleTekstowe 12"/>
          <p:cNvSpPr txBox="1"/>
          <p:nvPr/>
        </p:nvSpPr>
        <p:spPr>
          <a:xfrm>
            <a:off x="958126" y="2378737"/>
            <a:ext cx="1749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dirty="0" smtClean="0"/>
              <a:t>Trapez</a:t>
            </a:r>
          </a:p>
          <a:p>
            <a:pPr algn="ctr"/>
            <a:r>
              <a:rPr lang="pl-PL" dirty="0" err="1" smtClean="0"/>
              <a:t>różnoramienny</a:t>
            </a:r>
            <a:r>
              <a:rPr lang="cs-CZ" dirty="0" smtClean="0"/>
              <a:t> </a:t>
            </a:r>
            <a:endParaRPr lang="pl-PL" dirty="0"/>
          </a:p>
        </p:txBody>
      </p:sp>
      <p:pic>
        <p:nvPicPr>
          <p:cNvPr id="20" name="Obraz 19" descr="rysunki_tik_0125_slaj1_trapez01.wm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50" y="3820945"/>
            <a:ext cx="2513769" cy="1084004"/>
          </a:xfrm>
          <a:prstGeom prst="rect">
            <a:avLst/>
          </a:prstGeom>
        </p:spPr>
      </p:pic>
      <p:pic>
        <p:nvPicPr>
          <p:cNvPr id="21" name="Obraz 20" descr="rysunki_tik_0125_slaj1_trapez03.wm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1011" y="3820944"/>
            <a:ext cx="1812904" cy="1084005"/>
          </a:xfrm>
          <a:prstGeom prst="rect">
            <a:avLst/>
          </a:prstGeom>
        </p:spPr>
      </p:pic>
      <p:pic>
        <p:nvPicPr>
          <p:cNvPr id="22" name="Obraz 21" descr="rysunki_tik_0125_slaj1_trapez02.wm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2005" y="3820944"/>
            <a:ext cx="2177354" cy="1084004"/>
          </a:xfrm>
          <a:prstGeom prst="rect">
            <a:avLst/>
          </a:prstGeom>
        </p:spPr>
      </p:pic>
      <p:sp>
        <p:nvSpPr>
          <p:cNvPr id="72" name="Objaśnienie w chmurce 71"/>
          <p:cNvSpPr/>
          <p:nvPr/>
        </p:nvSpPr>
        <p:spPr>
          <a:xfrm>
            <a:off x="3791175" y="3113668"/>
            <a:ext cx="3251750" cy="1564640"/>
          </a:xfrm>
          <a:prstGeom prst="cloudCallout">
            <a:avLst>
              <a:gd name="adj1" fmla="val -63620"/>
              <a:gd name="adj2" fmla="val 2408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" name="PoleTekstowe 22"/>
          <p:cNvSpPr txBox="1"/>
          <p:nvPr/>
        </p:nvSpPr>
        <p:spPr>
          <a:xfrm>
            <a:off x="3957970" y="3519800"/>
            <a:ext cx="304262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W trapezie </a:t>
            </a:r>
            <a:r>
              <a:rPr lang="pl-PL" sz="1600" dirty="0" err="1" smtClean="0">
                <a:solidFill>
                  <a:srgbClr val="660066"/>
                </a:solidFill>
              </a:rPr>
              <a:t>różnoramiennym</a:t>
            </a:r>
            <a:r>
              <a:rPr lang="pl-PL" sz="1600" dirty="0" smtClean="0"/>
              <a:t> </a:t>
            </a:r>
          </a:p>
          <a:p>
            <a:pPr algn="ctr"/>
            <a:r>
              <a:rPr lang="pl-PL" sz="1600" dirty="0" smtClean="0"/>
              <a:t>każdy </a:t>
            </a:r>
            <a:r>
              <a:rPr lang="pl-PL" sz="1600" dirty="0"/>
              <a:t>bok </a:t>
            </a:r>
            <a:r>
              <a:rPr lang="pl-PL" sz="1600" dirty="0" smtClean="0"/>
              <a:t>ma inną </a:t>
            </a:r>
            <a:r>
              <a:rPr lang="pl-PL" sz="1600" dirty="0"/>
              <a:t>długość</a:t>
            </a:r>
            <a:r>
              <a:rPr lang="cs-CZ" sz="1600" dirty="0"/>
              <a:t> </a:t>
            </a:r>
            <a:endParaRPr lang="pl-PL" sz="1600" dirty="0"/>
          </a:p>
        </p:txBody>
      </p:sp>
      <p:cxnSp>
        <p:nvCxnSpPr>
          <p:cNvPr id="28" name="Łącznik prosty 27"/>
          <p:cNvCxnSpPr/>
          <p:nvPr/>
        </p:nvCxnSpPr>
        <p:spPr>
          <a:xfrm flipH="1">
            <a:off x="612058" y="3828667"/>
            <a:ext cx="723458" cy="1076281"/>
          </a:xfrm>
          <a:prstGeom prst="line">
            <a:avLst/>
          </a:prstGeom>
          <a:ln w="57150" cmpd="sng">
            <a:solidFill>
              <a:srgbClr val="6633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Łącznik prosty 28"/>
          <p:cNvCxnSpPr/>
          <p:nvPr/>
        </p:nvCxnSpPr>
        <p:spPr>
          <a:xfrm flipH="1">
            <a:off x="1340309" y="3828667"/>
            <a:ext cx="1755616" cy="1076282"/>
          </a:xfrm>
          <a:prstGeom prst="line">
            <a:avLst/>
          </a:prstGeom>
          <a:ln w="57150" cmpd="sng">
            <a:solidFill>
              <a:srgbClr val="99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Łącznik prosty 29"/>
          <p:cNvCxnSpPr/>
          <p:nvPr/>
        </p:nvCxnSpPr>
        <p:spPr>
          <a:xfrm flipH="1">
            <a:off x="1317744" y="3840212"/>
            <a:ext cx="1778181" cy="0"/>
          </a:xfrm>
          <a:prstGeom prst="line">
            <a:avLst/>
          </a:prstGeom>
          <a:ln w="57150" cmpd="sng">
            <a:solidFill>
              <a:srgbClr val="9933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Łącznik prosty 30"/>
          <p:cNvCxnSpPr/>
          <p:nvPr/>
        </p:nvCxnSpPr>
        <p:spPr>
          <a:xfrm flipH="1">
            <a:off x="616850" y="4904948"/>
            <a:ext cx="724852" cy="1"/>
          </a:xfrm>
          <a:prstGeom prst="line">
            <a:avLst/>
          </a:prstGeom>
          <a:ln w="57150" cmpd="sng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Zaokrąglony prostokąt 39"/>
          <p:cNvSpPr/>
          <p:nvPr/>
        </p:nvSpPr>
        <p:spPr>
          <a:xfrm>
            <a:off x="3585428" y="2425292"/>
            <a:ext cx="2223931" cy="599776"/>
          </a:xfrm>
          <a:prstGeom prst="roundRect">
            <a:avLst/>
          </a:prstGeom>
          <a:solidFill>
            <a:srgbClr val="F2F2F2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1" name="PoleTekstowe 40"/>
          <p:cNvSpPr txBox="1"/>
          <p:nvPr/>
        </p:nvSpPr>
        <p:spPr>
          <a:xfrm>
            <a:off x="3790161" y="2378737"/>
            <a:ext cx="18144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dirty="0" smtClean="0"/>
              <a:t>Trapez</a:t>
            </a:r>
          </a:p>
          <a:p>
            <a:pPr algn="ctr"/>
            <a:r>
              <a:rPr lang="pl-PL" dirty="0" smtClean="0"/>
              <a:t>równoramienny</a:t>
            </a:r>
            <a:r>
              <a:rPr lang="cs-CZ" dirty="0" smtClean="0"/>
              <a:t> </a:t>
            </a:r>
            <a:endParaRPr lang="pl-PL" dirty="0"/>
          </a:p>
        </p:txBody>
      </p:sp>
      <p:sp>
        <p:nvSpPr>
          <p:cNvPr id="45" name="Objaśnienie w chmurce 44"/>
          <p:cNvSpPr/>
          <p:nvPr/>
        </p:nvSpPr>
        <p:spPr>
          <a:xfrm>
            <a:off x="399752" y="4805680"/>
            <a:ext cx="3251750" cy="1564640"/>
          </a:xfrm>
          <a:prstGeom prst="cloudCallout">
            <a:avLst>
              <a:gd name="adj1" fmla="val 41362"/>
              <a:gd name="adj2" fmla="val -5773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2" name="PoleTekstowe 41"/>
          <p:cNvSpPr txBox="1"/>
          <p:nvPr/>
        </p:nvSpPr>
        <p:spPr>
          <a:xfrm>
            <a:off x="477177" y="5212080"/>
            <a:ext cx="317432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W trapezie </a:t>
            </a:r>
            <a:r>
              <a:rPr lang="pl-PL" sz="1600" dirty="0" smtClean="0">
                <a:solidFill>
                  <a:srgbClr val="660066"/>
                </a:solidFill>
              </a:rPr>
              <a:t>równoramiennym</a:t>
            </a:r>
            <a:endParaRPr lang="pl-PL" sz="1600" dirty="0"/>
          </a:p>
          <a:p>
            <a:pPr algn="ctr"/>
            <a:r>
              <a:rPr lang="pl-PL" sz="1600" dirty="0" smtClean="0"/>
              <a:t>dwa </a:t>
            </a:r>
            <a:r>
              <a:rPr lang="pl-PL" sz="1600" dirty="0"/>
              <a:t>boki są tej samej długości </a:t>
            </a:r>
          </a:p>
        </p:txBody>
      </p:sp>
      <p:cxnSp>
        <p:nvCxnSpPr>
          <p:cNvPr id="46" name="Łącznik prosty 45"/>
          <p:cNvCxnSpPr/>
          <p:nvPr/>
        </p:nvCxnSpPr>
        <p:spPr>
          <a:xfrm flipH="1">
            <a:off x="3632005" y="3838932"/>
            <a:ext cx="723458" cy="1076281"/>
          </a:xfrm>
          <a:prstGeom prst="line">
            <a:avLst/>
          </a:prstGeom>
          <a:ln w="57150" cmpd="sng">
            <a:solidFill>
              <a:srgbClr val="0033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Łącznik prosty 46"/>
          <p:cNvCxnSpPr/>
          <p:nvPr/>
        </p:nvCxnSpPr>
        <p:spPr>
          <a:xfrm>
            <a:off x="5080000" y="3840212"/>
            <a:ext cx="729359" cy="1064736"/>
          </a:xfrm>
          <a:prstGeom prst="line">
            <a:avLst/>
          </a:prstGeom>
          <a:ln w="57150" cmpd="sng">
            <a:solidFill>
              <a:srgbClr val="0033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Łącznik prosty 47"/>
          <p:cNvCxnSpPr/>
          <p:nvPr/>
        </p:nvCxnSpPr>
        <p:spPr>
          <a:xfrm flipH="1">
            <a:off x="4337692" y="3840212"/>
            <a:ext cx="742308" cy="10265"/>
          </a:xfrm>
          <a:prstGeom prst="line">
            <a:avLst/>
          </a:prstGeom>
          <a:ln w="57150" cmpd="sng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Łącznik prosty 48"/>
          <p:cNvCxnSpPr/>
          <p:nvPr/>
        </p:nvCxnSpPr>
        <p:spPr>
          <a:xfrm flipH="1">
            <a:off x="3636797" y="4904948"/>
            <a:ext cx="2172562" cy="10266"/>
          </a:xfrm>
          <a:prstGeom prst="line">
            <a:avLst/>
          </a:prstGeom>
          <a:ln w="57150" cmpd="sng">
            <a:solidFill>
              <a:srgbClr val="0066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Zaokrąglony prostokąt 53"/>
          <p:cNvSpPr/>
          <p:nvPr/>
        </p:nvSpPr>
        <p:spPr>
          <a:xfrm>
            <a:off x="6410944" y="2425292"/>
            <a:ext cx="2223931" cy="599776"/>
          </a:xfrm>
          <a:prstGeom prst="roundRect">
            <a:avLst/>
          </a:prstGeom>
          <a:solidFill>
            <a:srgbClr val="F2F2F2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5" name="PoleTekstowe 54"/>
          <p:cNvSpPr txBox="1"/>
          <p:nvPr/>
        </p:nvSpPr>
        <p:spPr>
          <a:xfrm>
            <a:off x="6815025" y="2378737"/>
            <a:ext cx="1415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dirty="0" smtClean="0"/>
              <a:t>Trapez</a:t>
            </a:r>
          </a:p>
          <a:p>
            <a:pPr algn="ctr"/>
            <a:r>
              <a:rPr lang="pl-PL" dirty="0" smtClean="0"/>
              <a:t>prostokątny</a:t>
            </a:r>
            <a:endParaRPr lang="pl-PL" dirty="0"/>
          </a:p>
        </p:txBody>
      </p:sp>
      <p:sp>
        <p:nvSpPr>
          <p:cNvPr id="60" name="Objaśnienie w chmurce 59"/>
          <p:cNvSpPr/>
          <p:nvPr/>
        </p:nvSpPr>
        <p:spPr>
          <a:xfrm>
            <a:off x="2598396" y="3895988"/>
            <a:ext cx="3514133" cy="1564640"/>
          </a:xfrm>
          <a:prstGeom prst="cloudCallout">
            <a:avLst>
              <a:gd name="adj1" fmla="val 59030"/>
              <a:gd name="adj2" fmla="val -1715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1" name="PoleTekstowe 60"/>
          <p:cNvSpPr txBox="1"/>
          <p:nvPr/>
        </p:nvSpPr>
        <p:spPr>
          <a:xfrm>
            <a:off x="2938204" y="4302388"/>
            <a:ext cx="317432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/>
              <a:t>W trapezie prostokątnym, dwa boki mogą mieć </a:t>
            </a:r>
            <a:r>
              <a:rPr lang="pl-PL" sz="1600" dirty="0" smtClean="0"/>
              <a:t>tą </a:t>
            </a:r>
            <a:r>
              <a:rPr lang="pl-PL" sz="1600" dirty="0"/>
              <a:t>samą długość</a:t>
            </a:r>
            <a:endParaRPr lang="cs-CZ" sz="1600" dirty="0"/>
          </a:p>
        </p:txBody>
      </p:sp>
      <p:cxnSp>
        <p:nvCxnSpPr>
          <p:cNvPr id="62" name="Łącznik prosty 61"/>
          <p:cNvCxnSpPr/>
          <p:nvPr/>
        </p:nvCxnSpPr>
        <p:spPr>
          <a:xfrm>
            <a:off x="6788741" y="3820944"/>
            <a:ext cx="0" cy="1094270"/>
          </a:xfrm>
          <a:prstGeom prst="line">
            <a:avLst/>
          </a:prstGeom>
          <a:ln w="57150" cmpd="sng">
            <a:solidFill>
              <a:srgbClr val="936A0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Łącznik prosty 76"/>
          <p:cNvCxnSpPr/>
          <p:nvPr/>
        </p:nvCxnSpPr>
        <p:spPr>
          <a:xfrm flipH="1">
            <a:off x="6761012" y="3820944"/>
            <a:ext cx="1066516" cy="15872"/>
          </a:xfrm>
          <a:prstGeom prst="line">
            <a:avLst/>
          </a:prstGeom>
          <a:ln w="57150" cmpd="sng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Objaśnienie w chmurce 88"/>
          <p:cNvSpPr/>
          <p:nvPr/>
        </p:nvSpPr>
        <p:spPr>
          <a:xfrm>
            <a:off x="5140347" y="5160730"/>
            <a:ext cx="2687181" cy="1272252"/>
          </a:xfrm>
          <a:prstGeom prst="cloudCallout">
            <a:avLst>
              <a:gd name="adj1" fmla="val 216"/>
              <a:gd name="adj2" fmla="val -7704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0" name="PoleTekstowe 89"/>
          <p:cNvSpPr txBox="1"/>
          <p:nvPr/>
        </p:nvSpPr>
        <p:spPr>
          <a:xfrm>
            <a:off x="5386306" y="5285303"/>
            <a:ext cx="2248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/>
              <a:t>lub</a:t>
            </a:r>
          </a:p>
          <a:p>
            <a:pPr algn="ctr"/>
            <a:r>
              <a:rPr lang="pl-PL" sz="1600" dirty="0" smtClean="0"/>
              <a:t>każdy </a:t>
            </a:r>
            <a:r>
              <a:rPr lang="pl-PL" sz="1600" dirty="0"/>
              <a:t>bok może mieć </a:t>
            </a:r>
            <a:endParaRPr lang="pl-PL" sz="1600" dirty="0" smtClean="0"/>
          </a:p>
          <a:p>
            <a:pPr algn="ctr"/>
            <a:r>
              <a:rPr lang="pl-PL" sz="1600" dirty="0" smtClean="0"/>
              <a:t>inną </a:t>
            </a:r>
            <a:r>
              <a:rPr lang="pl-PL" sz="1600" dirty="0"/>
              <a:t>długość</a:t>
            </a:r>
            <a:r>
              <a:rPr lang="cs-CZ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94715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25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75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250"/>
                            </p:stCondLst>
                            <p:childTnLst>
                              <p:par>
                                <p:cTn id="47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000"/>
                            </p:stCondLst>
                            <p:childTnLst>
                              <p:par>
                                <p:cTn id="51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4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750"/>
                            </p:stCondLst>
                            <p:childTnLst>
                              <p:par>
                                <p:cTn id="62" presetID="21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6500"/>
                            </p:stCondLst>
                            <p:childTnLst>
                              <p:par>
                                <p:cTn id="66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7500"/>
                            </p:stCondLst>
                            <p:childTnLst>
                              <p:par>
                                <p:cTn id="70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9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250"/>
                            </p:stCondLst>
                            <p:childTnLst>
                              <p:par>
                                <p:cTn id="80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2750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3500"/>
                            </p:stCondLst>
                            <p:childTnLst>
                              <p:par>
                                <p:cTn id="88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4250"/>
                            </p:stCondLst>
                            <p:childTnLst>
                              <p:par>
                                <p:cTn id="92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5000"/>
                            </p:stCondLst>
                            <p:childTnLst>
                              <p:par>
                                <p:cTn id="96" presetID="10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575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7000"/>
                            </p:stCondLst>
                            <p:childTnLst>
                              <p:par>
                                <p:cTn id="107" presetID="21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7750"/>
                            </p:stCondLst>
                            <p:childTnLst>
                              <p:par>
                                <p:cTn id="111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8750"/>
                            </p:stCondLst>
                            <p:childTnLst>
                              <p:par>
                                <p:cTn id="115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025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1500"/>
                            </p:stCondLst>
                            <p:childTnLst>
                              <p:par>
                                <p:cTn id="125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4000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4750"/>
                            </p:stCondLst>
                            <p:childTnLst>
                              <p:par>
                                <p:cTn id="133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36250"/>
                            </p:stCondLst>
                            <p:childTnLst>
                              <p:par>
                                <p:cTn id="13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37500"/>
                            </p:stCondLst>
                            <p:childTnLst>
                              <p:par>
                                <p:cTn id="143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5" grpId="0"/>
      <p:bldP spid="13" grpId="0"/>
      <p:bldP spid="72" grpId="0" animBg="1"/>
      <p:bldP spid="72" grpId="1" animBg="1"/>
      <p:bldP spid="23" grpId="0"/>
      <p:bldP spid="23" grpId="2"/>
      <p:bldP spid="40" grpId="0" animBg="1"/>
      <p:bldP spid="41" grpId="0"/>
      <p:bldP spid="45" grpId="0" animBg="1"/>
      <p:bldP spid="45" grpId="1" animBg="1"/>
      <p:bldP spid="42" grpId="0"/>
      <p:bldP spid="42" grpId="1"/>
      <p:bldP spid="54" grpId="0" animBg="1"/>
      <p:bldP spid="55" grpId="0"/>
      <p:bldP spid="60" grpId="0" animBg="1"/>
      <p:bldP spid="60" grpId="1" animBg="1"/>
      <p:bldP spid="61" grpId="0"/>
      <p:bldP spid="61" grpId="1"/>
      <p:bldP spid="89" grpId="0" animBg="1"/>
      <p:bldP spid="89" grpId="1" animBg="1"/>
      <p:bldP spid="90" grpId="0"/>
      <p:bldP spid="9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Obraz 70" descr="dziec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228" y="130002"/>
            <a:ext cx="2725939" cy="2398826"/>
          </a:xfrm>
          <a:prstGeom prst="rect">
            <a:avLst/>
          </a:prstGeom>
        </p:spPr>
      </p:pic>
      <p:pic>
        <p:nvPicPr>
          <p:cNvPr id="7" name="Obraz 6" descr="paper-texture-1359509235aJV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83760" y="2259865"/>
            <a:ext cx="8636000" cy="4900551"/>
          </a:xfrm>
          <a:prstGeom prst="rect">
            <a:avLst/>
          </a:prstGeom>
        </p:spPr>
      </p:pic>
      <p:sp>
        <p:nvSpPr>
          <p:cNvPr id="5" name="Tytuł 60"/>
          <p:cNvSpPr txBox="1">
            <a:spLocks/>
          </p:cNvSpPr>
          <p:nvPr/>
        </p:nvSpPr>
        <p:spPr>
          <a:xfrm>
            <a:off x="364068" y="1044221"/>
            <a:ext cx="4620115" cy="7726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dirty="0" smtClean="0"/>
              <a:t>Przekątne </a:t>
            </a:r>
            <a:r>
              <a:rPr lang="pl-PL" dirty="0"/>
              <a:t>w trapezie</a:t>
            </a:r>
            <a:r>
              <a:rPr lang="cs-CZ" dirty="0"/>
              <a:t> </a:t>
            </a:r>
            <a:endParaRPr lang="pl-PL" dirty="0"/>
          </a:p>
        </p:txBody>
      </p:sp>
      <p:grpSp>
        <p:nvGrpSpPr>
          <p:cNvPr id="2" name="Grupa 1"/>
          <p:cNvGrpSpPr/>
          <p:nvPr/>
        </p:nvGrpSpPr>
        <p:grpSpPr>
          <a:xfrm>
            <a:off x="616850" y="3820944"/>
            <a:ext cx="7957065" cy="1084005"/>
            <a:chOff x="616850" y="3820944"/>
            <a:chExt cx="7957065" cy="1084005"/>
          </a:xfrm>
        </p:grpSpPr>
        <p:pic>
          <p:nvPicPr>
            <p:cNvPr id="20" name="Obraz 19" descr="rysunki_tik_0125_slaj1_trapez01.wm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850" y="3820945"/>
              <a:ext cx="2513769" cy="1084004"/>
            </a:xfrm>
            <a:prstGeom prst="rect">
              <a:avLst/>
            </a:prstGeom>
          </p:spPr>
        </p:pic>
        <p:pic>
          <p:nvPicPr>
            <p:cNvPr id="21" name="Obraz 20" descr="rysunki_tik_0125_slaj1_trapez03.wm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61011" y="3820944"/>
              <a:ext cx="1812904" cy="1084005"/>
            </a:xfrm>
            <a:prstGeom prst="rect">
              <a:avLst/>
            </a:prstGeom>
          </p:spPr>
        </p:pic>
        <p:pic>
          <p:nvPicPr>
            <p:cNvPr id="22" name="Obraz 21" descr="rysunki_tik_0125_slaj1_trapez02.wm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2005" y="3820944"/>
              <a:ext cx="2177354" cy="1084004"/>
            </a:xfrm>
            <a:prstGeom prst="rect">
              <a:avLst/>
            </a:prstGeom>
          </p:spPr>
        </p:pic>
      </p:grpSp>
      <p:sp>
        <p:nvSpPr>
          <p:cNvPr id="72" name="Objaśnienie w chmurce 71"/>
          <p:cNvSpPr/>
          <p:nvPr/>
        </p:nvSpPr>
        <p:spPr>
          <a:xfrm>
            <a:off x="616850" y="5227865"/>
            <a:ext cx="2897492" cy="1199646"/>
          </a:xfrm>
          <a:prstGeom prst="cloudCallout">
            <a:avLst>
              <a:gd name="adj1" fmla="val 35243"/>
              <a:gd name="adj2" fmla="val -8178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" name="PoleTekstowe 22"/>
          <p:cNvSpPr txBox="1"/>
          <p:nvPr/>
        </p:nvSpPr>
        <p:spPr>
          <a:xfrm>
            <a:off x="542807" y="5535220"/>
            <a:ext cx="304262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700" dirty="0"/>
              <a:t>każdy trapez ma dwie przekątne</a:t>
            </a:r>
            <a:r>
              <a:rPr lang="cs-CZ" sz="1700" dirty="0"/>
              <a:t> </a:t>
            </a:r>
            <a:endParaRPr lang="pl-PL" sz="1700" dirty="0"/>
          </a:p>
        </p:txBody>
      </p:sp>
      <p:grpSp>
        <p:nvGrpSpPr>
          <p:cNvPr id="3" name="Grupa 2"/>
          <p:cNvGrpSpPr/>
          <p:nvPr/>
        </p:nvGrpSpPr>
        <p:grpSpPr>
          <a:xfrm>
            <a:off x="720759" y="2378737"/>
            <a:ext cx="7914116" cy="646331"/>
            <a:chOff x="720759" y="2378737"/>
            <a:chExt cx="7914116" cy="646331"/>
          </a:xfrm>
        </p:grpSpPr>
        <p:sp>
          <p:nvSpPr>
            <p:cNvPr id="17" name="Zaokrąglony prostokąt 16"/>
            <p:cNvSpPr/>
            <p:nvPr/>
          </p:nvSpPr>
          <p:spPr>
            <a:xfrm>
              <a:off x="720759" y="2425292"/>
              <a:ext cx="2223931" cy="599776"/>
            </a:xfrm>
            <a:prstGeom prst="roundRect">
              <a:avLst/>
            </a:prstGeom>
            <a:solidFill>
              <a:srgbClr val="F2F2F2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3" name="PoleTekstowe 12"/>
            <p:cNvSpPr txBox="1"/>
            <p:nvPr/>
          </p:nvSpPr>
          <p:spPr>
            <a:xfrm>
              <a:off x="958126" y="2378737"/>
              <a:ext cx="174919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dirty="0" smtClean="0"/>
                <a:t>Trapez</a:t>
              </a:r>
            </a:p>
            <a:p>
              <a:pPr algn="ctr"/>
              <a:r>
                <a:rPr lang="pl-PL" dirty="0" err="1" smtClean="0"/>
                <a:t>różnoramienny</a:t>
              </a:r>
              <a:r>
                <a:rPr lang="cs-CZ" dirty="0" smtClean="0"/>
                <a:t> </a:t>
              </a:r>
              <a:endParaRPr lang="pl-PL" dirty="0"/>
            </a:p>
          </p:txBody>
        </p:sp>
        <p:sp>
          <p:nvSpPr>
            <p:cNvPr id="40" name="Zaokrąglony prostokąt 39"/>
            <p:cNvSpPr/>
            <p:nvPr/>
          </p:nvSpPr>
          <p:spPr>
            <a:xfrm>
              <a:off x="3585428" y="2425292"/>
              <a:ext cx="2223931" cy="599776"/>
            </a:xfrm>
            <a:prstGeom prst="roundRect">
              <a:avLst/>
            </a:prstGeom>
            <a:solidFill>
              <a:srgbClr val="F2F2F2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1" name="PoleTekstowe 40"/>
            <p:cNvSpPr txBox="1"/>
            <p:nvPr/>
          </p:nvSpPr>
          <p:spPr>
            <a:xfrm>
              <a:off x="3790161" y="2378737"/>
              <a:ext cx="18144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dirty="0" smtClean="0"/>
                <a:t>Trapez</a:t>
              </a:r>
            </a:p>
            <a:p>
              <a:pPr algn="ctr"/>
              <a:r>
                <a:rPr lang="pl-PL" dirty="0" smtClean="0"/>
                <a:t>równoramienny</a:t>
              </a:r>
              <a:r>
                <a:rPr lang="cs-CZ" dirty="0" smtClean="0"/>
                <a:t> </a:t>
              </a:r>
              <a:endParaRPr lang="pl-PL" dirty="0"/>
            </a:p>
          </p:txBody>
        </p:sp>
        <p:sp>
          <p:nvSpPr>
            <p:cNvPr id="54" name="Zaokrąglony prostokąt 53"/>
            <p:cNvSpPr/>
            <p:nvPr/>
          </p:nvSpPr>
          <p:spPr>
            <a:xfrm>
              <a:off x="6410944" y="2425292"/>
              <a:ext cx="2223931" cy="599776"/>
            </a:xfrm>
            <a:prstGeom prst="roundRect">
              <a:avLst/>
            </a:prstGeom>
            <a:solidFill>
              <a:srgbClr val="F2F2F2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5" name="PoleTekstowe 54"/>
            <p:cNvSpPr txBox="1"/>
            <p:nvPr/>
          </p:nvSpPr>
          <p:spPr>
            <a:xfrm>
              <a:off x="6815025" y="2378737"/>
              <a:ext cx="14157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dirty="0" smtClean="0"/>
                <a:t>Trapez</a:t>
              </a:r>
            </a:p>
            <a:p>
              <a:pPr algn="ctr"/>
              <a:r>
                <a:rPr lang="pl-PL" dirty="0" smtClean="0"/>
                <a:t>prostokątny</a:t>
              </a:r>
              <a:endParaRPr lang="pl-PL" dirty="0"/>
            </a:p>
          </p:txBody>
        </p:sp>
      </p:grpSp>
      <p:pic>
        <p:nvPicPr>
          <p:cNvPr id="36" name="Obraz 35" descr="podkreslenie_niebieskie.wm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89" y="1734934"/>
            <a:ext cx="5626100" cy="228600"/>
          </a:xfrm>
          <a:prstGeom prst="rect">
            <a:avLst/>
          </a:prstGeom>
        </p:spPr>
      </p:pic>
      <p:cxnSp>
        <p:nvCxnSpPr>
          <p:cNvPr id="9" name="Łącznik prosty 8"/>
          <p:cNvCxnSpPr/>
          <p:nvPr/>
        </p:nvCxnSpPr>
        <p:spPr>
          <a:xfrm>
            <a:off x="1312333" y="3820944"/>
            <a:ext cx="14111" cy="1084004"/>
          </a:xfrm>
          <a:prstGeom prst="line">
            <a:avLst/>
          </a:prstGeom>
          <a:ln w="3810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10"/>
          <p:cNvCxnSpPr/>
          <p:nvPr/>
        </p:nvCxnSpPr>
        <p:spPr>
          <a:xfrm flipV="1">
            <a:off x="616850" y="3820945"/>
            <a:ext cx="2513769" cy="1084003"/>
          </a:xfrm>
          <a:prstGeom prst="line">
            <a:avLst/>
          </a:prstGeom>
          <a:ln w="3810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13"/>
          <p:cNvCxnSpPr/>
          <p:nvPr/>
        </p:nvCxnSpPr>
        <p:spPr>
          <a:xfrm>
            <a:off x="6761011" y="3820945"/>
            <a:ext cx="1812904" cy="1084003"/>
          </a:xfrm>
          <a:prstGeom prst="line">
            <a:avLst/>
          </a:prstGeom>
          <a:ln w="3810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y 15"/>
          <p:cNvCxnSpPr/>
          <p:nvPr/>
        </p:nvCxnSpPr>
        <p:spPr>
          <a:xfrm flipH="1">
            <a:off x="6761011" y="3820945"/>
            <a:ext cx="1070656" cy="1084003"/>
          </a:xfrm>
          <a:prstGeom prst="line">
            <a:avLst/>
          </a:prstGeom>
          <a:ln w="3810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Objaśnienie w chmurce 50"/>
          <p:cNvSpPr/>
          <p:nvPr/>
        </p:nvSpPr>
        <p:spPr>
          <a:xfrm>
            <a:off x="3846830" y="5227865"/>
            <a:ext cx="2897492" cy="1199646"/>
          </a:xfrm>
          <a:prstGeom prst="cloudCallout">
            <a:avLst>
              <a:gd name="adj1" fmla="val -18328"/>
              <a:gd name="adj2" fmla="val -9472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2" name="PoleTekstowe 51"/>
          <p:cNvSpPr txBox="1"/>
          <p:nvPr/>
        </p:nvSpPr>
        <p:spPr>
          <a:xfrm>
            <a:off x="3772787" y="5351777"/>
            <a:ext cx="30426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przekątne trapezu </a:t>
            </a:r>
            <a:r>
              <a:rPr lang="pl-PL" sz="1600" dirty="0">
                <a:solidFill>
                  <a:schemeClr val="bg1"/>
                </a:solidFill>
              </a:rPr>
              <a:t>równoramiennego</a:t>
            </a:r>
            <a:r>
              <a:rPr lang="pl-PL" sz="1600" dirty="0"/>
              <a:t> są jednakowej długości</a:t>
            </a:r>
            <a:endParaRPr lang="cs-CZ" sz="1600" dirty="0"/>
          </a:p>
        </p:txBody>
      </p:sp>
      <p:cxnSp>
        <p:nvCxnSpPr>
          <p:cNvPr id="19" name="Łącznik prosty 18"/>
          <p:cNvCxnSpPr/>
          <p:nvPr/>
        </p:nvCxnSpPr>
        <p:spPr>
          <a:xfrm>
            <a:off x="4374444" y="3820945"/>
            <a:ext cx="1434915" cy="1084003"/>
          </a:xfrm>
          <a:prstGeom prst="line">
            <a:avLst/>
          </a:prstGeom>
          <a:ln w="3810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Łącznik prosty 24"/>
          <p:cNvCxnSpPr/>
          <p:nvPr/>
        </p:nvCxnSpPr>
        <p:spPr>
          <a:xfrm flipH="1">
            <a:off x="3632005" y="3820945"/>
            <a:ext cx="1462106" cy="1084003"/>
          </a:xfrm>
          <a:prstGeom prst="line">
            <a:avLst/>
          </a:prstGeom>
          <a:ln w="3810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7063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5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75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5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250"/>
                            </p:stCondLst>
                            <p:childTnLst>
                              <p:par>
                                <p:cTn id="47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250"/>
                            </p:stCondLst>
                            <p:childTnLst>
                              <p:par>
                                <p:cTn id="54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7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30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400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2" grpId="0" animBg="1"/>
      <p:bldP spid="72" grpId="1" animBg="1"/>
      <p:bldP spid="23" grpId="0"/>
      <p:bldP spid="23" grpId="1"/>
      <p:bldP spid="51" grpId="0" animBg="1"/>
      <p:bldP spid="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Obraz 70" descr="dziec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228" y="130002"/>
            <a:ext cx="2725939" cy="2398826"/>
          </a:xfrm>
          <a:prstGeom prst="rect">
            <a:avLst/>
          </a:prstGeom>
        </p:spPr>
      </p:pic>
      <p:pic>
        <p:nvPicPr>
          <p:cNvPr id="7" name="Obraz 6" descr="paper-texture-1359509235aJV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83760" y="2259865"/>
            <a:ext cx="8636000" cy="4900551"/>
          </a:xfrm>
          <a:prstGeom prst="rect">
            <a:avLst/>
          </a:prstGeom>
        </p:spPr>
      </p:pic>
      <p:sp>
        <p:nvSpPr>
          <p:cNvPr id="5" name="Tytuł 60"/>
          <p:cNvSpPr txBox="1">
            <a:spLocks/>
          </p:cNvSpPr>
          <p:nvPr/>
        </p:nvSpPr>
        <p:spPr>
          <a:xfrm>
            <a:off x="364068" y="1044221"/>
            <a:ext cx="4620115" cy="7726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dirty="0"/>
              <a:t>Wysokość w trapezie </a:t>
            </a:r>
          </a:p>
        </p:txBody>
      </p:sp>
      <p:grpSp>
        <p:nvGrpSpPr>
          <p:cNvPr id="2" name="Grupa 1"/>
          <p:cNvGrpSpPr/>
          <p:nvPr/>
        </p:nvGrpSpPr>
        <p:grpSpPr>
          <a:xfrm>
            <a:off x="616850" y="3820944"/>
            <a:ext cx="7957065" cy="1084005"/>
            <a:chOff x="616850" y="3820944"/>
            <a:chExt cx="7957065" cy="1084005"/>
          </a:xfrm>
        </p:grpSpPr>
        <p:pic>
          <p:nvPicPr>
            <p:cNvPr id="20" name="Obraz 19" descr="rysunki_tik_0125_slaj1_trapez01.wm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850" y="3820945"/>
              <a:ext cx="2513769" cy="1084004"/>
            </a:xfrm>
            <a:prstGeom prst="rect">
              <a:avLst/>
            </a:prstGeom>
          </p:spPr>
        </p:pic>
        <p:pic>
          <p:nvPicPr>
            <p:cNvPr id="21" name="Obraz 20" descr="rysunki_tik_0125_slaj1_trapez03.wm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61011" y="3820944"/>
              <a:ext cx="1812904" cy="1084005"/>
            </a:xfrm>
            <a:prstGeom prst="rect">
              <a:avLst/>
            </a:prstGeom>
          </p:spPr>
        </p:pic>
        <p:pic>
          <p:nvPicPr>
            <p:cNvPr id="22" name="Obraz 21" descr="rysunki_tik_0125_slaj1_trapez02.wm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2005" y="3820944"/>
              <a:ext cx="2177354" cy="1084004"/>
            </a:xfrm>
            <a:prstGeom prst="rect">
              <a:avLst/>
            </a:prstGeom>
          </p:spPr>
        </p:pic>
      </p:grpSp>
      <p:grpSp>
        <p:nvGrpSpPr>
          <p:cNvPr id="3" name="Grupa 2"/>
          <p:cNvGrpSpPr/>
          <p:nvPr/>
        </p:nvGrpSpPr>
        <p:grpSpPr>
          <a:xfrm>
            <a:off x="720759" y="2378737"/>
            <a:ext cx="7914116" cy="646331"/>
            <a:chOff x="720759" y="2378737"/>
            <a:chExt cx="7914116" cy="646331"/>
          </a:xfrm>
        </p:grpSpPr>
        <p:sp>
          <p:nvSpPr>
            <p:cNvPr id="17" name="Zaokrąglony prostokąt 16"/>
            <p:cNvSpPr/>
            <p:nvPr/>
          </p:nvSpPr>
          <p:spPr>
            <a:xfrm>
              <a:off x="720759" y="2425292"/>
              <a:ext cx="2223931" cy="599776"/>
            </a:xfrm>
            <a:prstGeom prst="roundRect">
              <a:avLst/>
            </a:prstGeom>
            <a:solidFill>
              <a:srgbClr val="F2F2F2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3" name="PoleTekstowe 12"/>
            <p:cNvSpPr txBox="1"/>
            <p:nvPr/>
          </p:nvSpPr>
          <p:spPr>
            <a:xfrm>
              <a:off x="958126" y="2378737"/>
              <a:ext cx="174919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dirty="0" smtClean="0"/>
                <a:t>Trapez</a:t>
              </a:r>
            </a:p>
            <a:p>
              <a:pPr algn="ctr"/>
              <a:r>
                <a:rPr lang="pl-PL" dirty="0" err="1" smtClean="0"/>
                <a:t>różnoramienny</a:t>
              </a:r>
              <a:r>
                <a:rPr lang="cs-CZ" dirty="0" smtClean="0"/>
                <a:t> </a:t>
              </a:r>
              <a:endParaRPr lang="pl-PL" dirty="0"/>
            </a:p>
          </p:txBody>
        </p:sp>
        <p:sp>
          <p:nvSpPr>
            <p:cNvPr id="40" name="Zaokrąglony prostokąt 39"/>
            <p:cNvSpPr/>
            <p:nvPr/>
          </p:nvSpPr>
          <p:spPr>
            <a:xfrm>
              <a:off x="3585428" y="2425292"/>
              <a:ext cx="2223931" cy="599776"/>
            </a:xfrm>
            <a:prstGeom prst="roundRect">
              <a:avLst/>
            </a:prstGeom>
            <a:solidFill>
              <a:srgbClr val="F2F2F2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1" name="PoleTekstowe 40"/>
            <p:cNvSpPr txBox="1"/>
            <p:nvPr/>
          </p:nvSpPr>
          <p:spPr>
            <a:xfrm>
              <a:off x="3790161" y="2378737"/>
              <a:ext cx="18144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dirty="0" smtClean="0"/>
                <a:t>Trapez</a:t>
              </a:r>
            </a:p>
            <a:p>
              <a:pPr algn="ctr"/>
              <a:r>
                <a:rPr lang="pl-PL" dirty="0" smtClean="0"/>
                <a:t>równoramienny</a:t>
              </a:r>
              <a:r>
                <a:rPr lang="cs-CZ" dirty="0" smtClean="0"/>
                <a:t> </a:t>
              </a:r>
              <a:endParaRPr lang="pl-PL" dirty="0"/>
            </a:p>
          </p:txBody>
        </p:sp>
        <p:sp>
          <p:nvSpPr>
            <p:cNvPr id="54" name="Zaokrąglony prostokąt 53"/>
            <p:cNvSpPr/>
            <p:nvPr/>
          </p:nvSpPr>
          <p:spPr>
            <a:xfrm>
              <a:off x="6410944" y="2425292"/>
              <a:ext cx="2223931" cy="599776"/>
            </a:xfrm>
            <a:prstGeom prst="roundRect">
              <a:avLst/>
            </a:prstGeom>
            <a:solidFill>
              <a:srgbClr val="F2F2F2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5" name="PoleTekstowe 54"/>
            <p:cNvSpPr txBox="1"/>
            <p:nvPr/>
          </p:nvSpPr>
          <p:spPr>
            <a:xfrm>
              <a:off x="6815025" y="2378737"/>
              <a:ext cx="14157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dirty="0" smtClean="0"/>
                <a:t>Trapez</a:t>
              </a:r>
            </a:p>
            <a:p>
              <a:pPr algn="ctr"/>
              <a:r>
                <a:rPr lang="pl-PL" dirty="0" smtClean="0"/>
                <a:t>prostokątny</a:t>
              </a:r>
              <a:endParaRPr lang="pl-PL" dirty="0"/>
            </a:p>
          </p:txBody>
        </p:sp>
      </p:grpSp>
      <p:pic>
        <p:nvPicPr>
          <p:cNvPr id="36" name="Obraz 35" descr="podkreslenie_niebieskie.wm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89" y="1734934"/>
            <a:ext cx="5626100" cy="228600"/>
          </a:xfrm>
          <a:prstGeom prst="rect">
            <a:avLst/>
          </a:prstGeom>
        </p:spPr>
      </p:pic>
      <p:cxnSp>
        <p:nvCxnSpPr>
          <p:cNvPr id="6" name="Łącznik prosty 5"/>
          <p:cNvCxnSpPr/>
          <p:nvPr/>
        </p:nvCxnSpPr>
        <p:spPr>
          <a:xfrm>
            <a:off x="1298222" y="3820945"/>
            <a:ext cx="0" cy="1084003"/>
          </a:xfrm>
          <a:prstGeom prst="line">
            <a:avLst/>
          </a:prstGeom>
          <a:ln w="38100" cmpd="sng">
            <a:solidFill>
              <a:srgbClr val="CC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Łącznik prosty 28"/>
          <p:cNvCxnSpPr/>
          <p:nvPr/>
        </p:nvCxnSpPr>
        <p:spPr>
          <a:xfrm>
            <a:off x="4388556" y="3820944"/>
            <a:ext cx="0" cy="1084003"/>
          </a:xfrm>
          <a:prstGeom prst="line">
            <a:avLst/>
          </a:prstGeom>
          <a:ln w="38100" cmpd="sng">
            <a:solidFill>
              <a:srgbClr val="CC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Łącznik prosty 29"/>
          <p:cNvCxnSpPr/>
          <p:nvPr/>
        </p:nvCxnSpPr>
        <p:spPr>
          <a:xfrm>
            <a:off x="6775122" y="3820944"/>
            <a:ext cx="0" cy="1084003"/>
          </a:xfrm>
          <a:prstGeom prst="line">
            <a:avLst/>
          </a:prstGeom>
          <a:ln w="38100" cmpd="sng">
            <a:solidFill>
              <a:srgbClr val="CC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8960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5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2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25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Obraz 70" descr="dziec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228" y="130002"/>
            <a:ext cx="2725939" cy="2398826"/>
          </a:xfrm>
          <a:prstGeom prst="rect">
            <a:avLst/>
          </a:prstGeom>
        </p:spPr>
      </p:pic>
      <p:pic>
        <p:nvPicPr>
          <p:cNvPr id="7" name="Obraz 6" descr="paper-texture-1359509235aJV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83760" y="2259865"/>
            <a:ext cx="8636000" cy="4900551"/>
          </a:xfrm>
          <a:prstGeom prst="rect">
            <a:avLst/>
          </a:prstGeom>
        </p:spPr>
      </p:pic>
      <p:sp>
        <p:nvSpPr>
          <p:cNvPr id="5" name="Tytuł 60"/>
          <p:cNvSpPr txBox="1">
            <a:spLocks/>
          </p:cNvSpPr>
          <p:nvPr/>
        </p:nvSpPr>
        <p:spPr>
          <a:xfrm>
            <a:off x="364068" y="1044221"/>
            <a:ext cx="4620115" cy="7726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dirty="0"/>
              <a:t>Kąty w trapezie </a:t>
            </a:r>
          </a:p>
        </p:txBody>
      </p:sp>
      <p:grpSp>
        <p:nvGrpSpPr>
          <p:cNvPr id="2" name="Grupa 1"/>
          <p:cNvGrpSpPr/>
          <p:nvPr/>
        </p:nvGrpSpPr>
        <p:grpSpPr>
          <a:xfrm>
            <a:off x="616850" y="3820944"/>
            <a:ext cx="7957065" cy="1084005"/>
            <a:chOff x="616850" y="3820944"/>
            <a:chExt cx="7957065" cy="1084005"/>
          </a:xfrm>
        </p:grpSpPr>
        <p:pic>
          <p:nvPicPr>
            <p:cNvPr id="20" name="Obraz 19" descr="rysunki_tik_0125_slaj1_trapez01.wm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850" y="3820945"/>
              <a:ext cx="2513769" cy="1084004"/>
            </a:xfrm>
            <a:prstGeom prst="rect">
              <a:avLst/>
            </a:prstGeom>
          </p:spPr>
        </p:pic>
        <p:pic>
          <p:nvPicPr>
            <p:cNvPr id="21" name="Obraz 20" descr="rysunki_tik_0125_slaj1_trapez03.wm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61011" y="3820944"/>
              <a:ext cx="1812904" cy="1084005"/>
            </a:xfrm>
            <a:prstGeom prst="rect">
              <a:avLst/>
            </a:prstGeom>
          </p:spPr>
        </p:pic>
        <p:pic>
          <p:nvPicPr>
            <p:cNvPr id="22" name="Obraz 21" descr="rysunki_tik_0125_slaj1_trapez02.wm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2005" y="3820944"/>
              <a:ext cx="2177354" cy="1084004"/>
            </a:xfrm>
            <a:prstGeom prst="rect">
              <a:avLst/>
            </a:prstGeom>
          </p:spPr>
        </p:pic>
      </p:grpSp>
      <p:grpSp>
        <p:nvGrpSpPr>
          <p:cNvPr id="3" name="Grupa 2"/>
          <p:cNvGrpSpPr/>
          <p:nvPr/>
        </p:nvGrpSpPr>
        <p:grpSpPr>
          <a:xfrm>
            <a:off x="720759" y="2378737"/>
            <a:ext cx="7914116" cy="646331"/>
            <a:chOff x="720759" y="2378737"/>
            <a:chExt cx="7914116" cy="646331"/>
          </a:xfrm>
        </p:grpSpPr>
        <p:sp>
          <p:nvSpPr>
            <p:cNvPr id="17" name="Zaokrąglony prostokąt 16"/>
            <p:cNvSpPr/>
            <p:nvPr/>
          </p:nvSpPr>
          <p:spPr>
            <a:xfrm>
              <a:off x="720759" y="2425292"/>
              <a:ext cx="2223931" cy="599776"/>
            </a:xfrm>
            <a:prstGeom prst="roundRect">
              <a:avLst/>
            </a:prstGeom>
            <a:solidFill>
              <a:srgbClr val="F2F2F2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3" name="PoleTekstowe 12"/>
            <p:cNvSpPr txBox="1"/>
            <p:nvPr/>
          </p:nvSpPr>
          <p:spPr>
            <a:xfrm>
              <a:off x="958126" y="2378737"/>
              <a:ext cx="174919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dirty="0" smtClean="0"/>
                <a:t>Trapez</a:t>
              </a:r>
            </a:p>
            <a:p>
              <a:pPr algn="ctr"/>
              <a:r>
                <a:rPr lang="pl-PL" dirty="0" err="1" smtClean="0"/>
                <a:t>różnoramienny</a:t>
              </a:r>
              <a:r>
                <a:rPr lang="cs-CZ" dirty="0" smtClean="0"/>
                <a:t> </a:t>
              </a:r>
              <a:endParaRPr lang="pl-PL" dirty="0"/>
            </a:p>
          </p:txBody>
        </p:sp>
        <p:sp>
          <p:nvSpPr>
            <p:cNvPr id="40" name="Zaokrąglony prostokąt 39"/>
            <p:cNvSpPr/>
            <p:nvPr/>
          </p:nvSpPr>
          <p:spPr>
            <a:xfrm>
              <a:off x="3585428" y="2425292"/>
              <a:ext cx="2223931" cy="599776"/>
            </a:xfrm>
            <a:prstGeom prst="roundRect">
              <a:avLst/>
            </a:prstGeom>
            <a:solidFill>
              <a:srgbClr val="F2F2F2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1" name="PoleTekstowe 40"/>
            <p:cNvSpPr txBox="1"/>
            <p:nvPr/>
          </p:nvSpPr>
          <p:spPr>
            <a:xfrm>
              <a:off x="3790161" y="2378737"/>
              <a:ext cx="18144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dirty="0" smtClean="0"/>
                <a:t>Trapez</a:t>
              </a:r>
            </a:p>
            <a:p>
              <a:pPr algn="ctr"/>
              <a:r>
                <a:rPr lang="pl-PL" dirty="0" smtClean="0"/>
                <a:t>równoramienny</a:t>
              </a:r>
              <a:r>
                <a:rPr lang="cs-CZ" dirty="0" smtClean="0"/>
                <a:t> </a:t>
              </a:r>
              <a:endParaRPr lang="pl-PL" dirty="0"/>
            </a:p>
          </p:txBody>
        </p:sp>
        <p:sp>
          <p:nvSpPr>
            <p:cNvPr id="54" name="Zaokrąglony prostokąt 53"/>
            <p:cNvSpPr/>
            <p:nvPr/>
          </p:nvSpPr>
          <p:spPr>
            <a:xfrm>
              <a:off x="6410944" y="2425292"/>
              <a:ext cx="2223931" cy="599776"/>
            </a:xfrm>
            <a:prstGeom prst="roundRect">
              <a:avLst/>
            </a:prstGeom>
            <a:solidFill>
              <a:srgbClr val="F2F2F2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5" name="PoleTekstowe 54"/>
            <p:cNvSpPr txBox="1"/>
            <p:nvPr/>
          </p:nvSpPr>
          <p:spPr>
            <a:xfrm>
              <a:off x="6815025" y="2378737"/>
              <a:ext cx="14157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dirty="0" smtClean="0"/>
                <a:t>Trapez</a:t>
              </a:r>
            </a:p>
            <a:p>
              <a:pPr algn="ctr"/>
              <a:r>
                <a:rPr lang="pl-PL" dirty="0" smtClean="0"/>
                <a:t>prostokątny</a:t>
              </a:r>
              <a:endParaRPr lang="pl-PL" dirty="0"/>
            </a:p>
          </p:txBody>
        </p:sp>
      </p:grpSp>
      <p:pic>
        <p:nvPicPr>
          <p:cNvPr id="36" name="Obraz 35" descr="podkreslenie_niebieskie.wm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89" y="1734934"/>
            <a:ext cx="5626100" cy="228600"/>
          </a:xfrm>
          <a:prstGeom prst="rect">
            <a:avLst/>
          </a:prstGeom>
        </p:spPr>
      </p:pic>
      <p:sp>
        <p:nvSpPr>
          <p:cNvPr id="23" name="Objaśnienie w chmurce 22"/>
          <p:cNvSpPr/>
          <p:nvPr/>
        </p:nvSpPr>
        <p:spPr>
          <a:xfrm>
            <a:off x="616850" y="5227865"/>
            <a:ext cx="2897492" cy="1199646"/>
          </a:xfrm>
          <a:prstGeom prst="cloudCallout">
            <a:avLst>
              <a:gd name="adj1" fmla="val 1347"/>
              <a:gd name="adj2" fmla="val -9307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" name="PoleTekstowe 23"/>
          <p:cNvSpPr txBox="1"/>
          <p:nvPr/>
        </p:nvSpPr>
        <p:spPr>
          <a:xfrm>
            <a:off x="542807" y="5535220"/>
            <a:ext cx="304262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W trapezie każdy kąt może mieć </a:t>
            </a:r>
            <a:r>
              <a:rPr lang="pl-PL" sz="1600" dirty="0" smtClean="0"/>
              <a:t>inną miarę</a:t>
            </a:r>
            <a:r>
              <a:rPr lang="cs-CZ" sz="1600" dirty="0" smtClean="0"/>
              <a:t> </a:t>
            </a:r>
            <a:endParaRPr lang="pl-PL" sz="1700" dirty="0"/>
          </a:p>
        </p:txBody>
      </p:sp>
      <p:pic>
        <p:nvPicPr>
          <p:cNvPr id="4" name="Obraz 3" descr="rysunki_tik_0125_slaj1_trapez02_katy.wm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368" y="3819870"/>
            <a:ext cx="2173991" cy="1082330"/>
          </a:xfrm>
          <a:prstGeom prst="rect">
            <a:avLst/>
          </a:prstGeom>
        </p:spPr>
      </p:pic>
      <p:pic>
        <p:nvPicPr>
          <p:cNvPr id="8" name="Obraz 7" descr="rysunki_tik_0125_slaj1_trapez01_katy.wm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32" y="3819870"/>
            <a:ext cx="2509887" cy="1082330"/>
          </a:xfrm>
          <a:prstGeom prst="rect">
            <a:avLst/>
          </a:prstGeom>
        </p:spPr>
      </p:pic>
      <p:sp>
        <p:nvSpPr>
          <p:cNvPr id="25" name="Objaśnienie w chmurce 24"/>
          <p:cNvSpPr/>
          <p:nvPr/>
        </p:nvSpPr>
        <p:spPr>
          <a:xfrm>
            <a:off x="4019404" y="5210935"/>
            <a:ext cx="3160331" cy="1199646"/>
          </a:xfrm>
          <a:prstGeom prst="cloudCallout">
            <a:avLst>
              <a:gd name="adj1" fmla="val -26375"/>
              <a:gd name="adj2" fmla="val -1043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6" name="PoleTekstowe 25"/>
          <p:cNvSpPr txBox="1"/>
          <p:nvPr/>
        </p:nvSpPr>
        <p:spPr>
          <a:xfrm>
            <a:off x="4080826" y="5365893"/>
            <a:ext cx="30426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lub </a:t>
            </a:r>
            <a:endParaRPr lang="pl-PL" sz="1600" dirty="0" smtClean="0"/>
          </a:p>
          <a:p>
            <a:pPr algn="ctr"/>
            <a:r>
              <a:rPr lang="pl-PL" sz="1600" dirty="0" smtClean="0"/>
              <a:t>mogą </a:t>
            </a:r>
            <a:r>
              <a:rPr lang="pl-PL" sz="1600" dirty="0"/>
              <a:t>wystąpić dwie pary kątów równych</a:t>
            </a:r>
            <a:r>
              <a:rPr lang="cs-CZ" sz="1600" dirty="0"/>
              <a:t> </a:t>
            </a:r>
            <a:endParaRPr lang="pl-PL" sz="1700" dirty="0"/>
          </a:p>
        </p:txBody>
      </p:sp>
    </p:spTree>
    <p:extLst>
      <p:ext uri="{BB962C8B-B14F-4D97-AF65-F5344CB8AC3E}">
        <p14:creationId xmlns:p14="http://schemas.microsoft.com/office/powerpoint/2010/main" val="2926175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5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00"/>
                            </p:stCondLst>
                            <p:childTnLst>
                              <p:par>
                                <p:cTn id="35" presetID="10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500"/>
                            </p:stCondLst>
                            <p:childTnLst>
                              <p:par>
                                <p:cTn id="42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225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3750"/>
                            </p:stCondLst>
                            <p:childTnLst>
                              <p:par>
                                <p:cTn id="56" presetID="10" presetClass="exit" presetSubtype="0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3" grpId="0" animBg="1"/>
      <p:bldP spid="23" grpId="1" animBg="1"/>
      <p:bldP spid="24" grpId="0"/>
      <p:bldP spid="24" grpId="1"/>
      <p:bldP spid="25" grpId="0" animBg="1"/>
      <p:bldP spid="25" grpId="1" animBg="1"/>
      <p:bldP spid="26" grpId="0"/>
      <p:bldP spid="2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Obraz 70" descr="dziec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228" y="130002"/>
            <a:ext cx="2725939" cy="2398826"/>
          </a:xfrm>
          <a:prstGeom prst="rect">
            <a:avLst/>
          </a:prstGeom>
        </p:spPr>
      </p:pic>
      <p:pic>
        <p:nvPicPr>
          <p:cNvPr id="7" name="Obraz 6" descr="paper-texture-1359509235aJV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83760" y="2259865"/>
            <a:ext cx="8636000" cy="4900551"/>
          </a:xfrm>
          <a:prstGeom prst="rect">
            <a:avLst/>
          </a:prstGeom>
        </p:spPr>
      </p:pic>
      <p:sp>
        <p:nvSpPr>
          <p:cNvPr id="5" name="Tytuł 60"/>
          <p:cNvSpPr txBox="1">
            <a:spLocks/>
          </p:cNvSpPr>
          <p:nvPr/>
        </p:nvSpPr>
        <p:spPr>
          <a:xfrm>
            <a:off x="364068" y="1044221"/>
            <a:ext cx="4620115" cy="7726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dirty="0"/>
              <a:t>Suma kątów w trapezie </a:t>
            </a:r>
          </a:p>
        </p:txBody>
      </p:sp>
      <p:grpSp>
        <p:nvGrpSpPr>
          <p:cNvPr id="2" name="Grupa 1"/>
          <p:cNvGrpSpPr/>
          <p:nvPr/>
        </p:nvGrpSpPr>
        <p:grpSpPr>
          <a:xfrm>
            <a:off x="616850" y="3820944"/>
            <a:ext cx="7957065" cy="1084005"/>
            <a:chOff x="616850" y="3820944"/>
            <a:chExt cx="7957065" cy="1084005"/>
          </a:xfrm>
        </p:grpSpPr>
        <p:pic>
          <p:nvPicPr>
            <p:cNvPr id="20" name="Obraz 19" descr="rysunki_tik_0125_slaj1_trapez01.wm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850" y="3820945"/>
              <a:ext cx="2513769" cy="1084004"/>
            </a:xfrm>
            <a:prstGeom prst="rect">
              <a:avLst/>
            </a:prstGeom>
          </p:spPr>
        </p:pic>
        <p:pic>
          <p:nvPicPr>
            <p:cNvPr id="21" name="Obraz 20" descr="rysunki_tik_0125_slaj1_trapez03.wm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61011" y="3820944"/>
              <a:ext cx="1812904" cy="1084005"/>
            </a:xfrm>
            <a:prstGeom prst="rect">
              <a:avLst/>
            </a:prstGeom>
          </p:spPr>
        </p:pic>
        <p:pic>
          <p:nvPicPr>
            <p:cNvPr id="22" name="Obraz 21" descr="rysunki_tik_0125_slaj1_trapez02.wm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2005" y="3820944"/>
              <a:ext cx="2177354" cy="1084004"/>
            </a:xfrm>
            <a:prstGeom prst="rect">
              <a:avLst/>
            </a:prstGeom>
          </p:spPr>
        </p:pic>
      </p:grpSp>
      <p:grpSp>
        <p:nvGrpSpPr>
          <p:cNvPr id="3" name="Grupa 2"/>
          <p:cNvGrpSpPr/>
          <p:nvPr/>
        </p:nvGrpSpPr>
        <p:grpSpPr>
          <a:xfrm>
            <a:off x="720759" y="2378737"/>
            <a:ext cx="7914116" cy="646331"/>
            <a:chOff x="720759" y="2378737"/>
            <a:chExt cx="7914116" cy="646331"/>
          </a:xfrm>
        </p:grpSpPr>
        <p:sp>
          <p:nvSpPr>
            <p:cNvPr id="17" name="Zaokrąglony prostokąt 16"/>
            <p:cNvSpPr/>
            <p:nvPr/>
          </p:nvSpPr>
          <p:spPr>
            <a:xfrm>
              <a:off x="720759" y="2425292"/>
              <a:ext cx="2223931" cy="599776"/>
            </a:xfrm>
            <a:prstGeom prst="roundRect">
              <a:avLst/>
            </a:prstGeom>
            <a:solidFill>
              <a:srgbClr val="F2F2F2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3" name="PoleTekstowe 12"/>
            <p:cNvSpPr txBox="1"/>
            <p:nvPr/>
          </p:nvSpPr>
          <p:spPr>
            <a:xfrm>
              <a:off x="958126" y="2378737"/>
              <a:ext cx="174919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dirty="0" smtClean="0"/>
                <a:t>Trapez</a:t>
              </a:r>
            </a:p>
            <a:p>
              <a:pPr algn="ctr"/>
              <a:r>
                <a:rPr lang="pl-PL" dirty="0" err="1" smtClean="0"/>
                <a:t>różnoramienny</a:t>
              </a:r>
              <a:r>
                <a:rPr lang="cs-CZ" dirty="0" smtClean="0"/>
                <a:t> </a:t>
              </a:r>
              <a:endParaRPr lang="pl-PL" dirty="0"/>
            </a:p>
          </p:txBody>
        </p:sp>
        <p:sp>
          <p:nvSpPr>
            <p:cNvPr id="40" name="Zaokrąglony prostokąt 39"/>
            <p:cNvSpPr/>
            <p:nvPr/>
          </p:nvSpPr>
          <p:spPr>
            <a:xfrm>
              <a:off x="3585428" y="2425292"/>
              <a:ext cx="2223931" cy="599776"/>
            </a:xfrm>
            <a:prstGeom prst="roundRect">
              <a:avLst/>
            </a:prstGeom>
            <a:solidFill>
              <a:srgbClr val="F2F2F2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1" name="PoleTekstowe 40"/>
            <p:cNvSpPr txBox="1"/>
            <p:nvPr/>
          </p:nvSpPr>
          <p:spPr>
            <a:xfrm>
              <a:off x="3790161" y="2378737"/>
              <a:ext cx="18144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dirty="0" smtClean="0"/>
                <a:t>Trapez</a:t>
              </a:r>
            </a:p>
            <a:p>
              <a:pPr algn="ctr"/>
              <a:r>
                <a:rPr lang="pl-PL" dirty="0" smtClean="0"/>
                <a:t>równoramienny</a:t>
              </a:r>
              <a:r>
                <a:rPr lang="cs-CZ" dirty="0" smtClean="0"/>
                <a:t> </a:t>
              </a:r>
              <a:endParaRPr lang="pl-PL" dirty="0"/>
            </a:p>
          </p:txBody>
        </p:sp>
        <p:sp>
          <p:nvSpPr>
            <p:cNvPr id="54" name="Zaokrąglony prostokąt 53"/>
            <p:cNvSpPr/>
            <p:nvPr/>
          </p:nvSpPr>
          <p:spPr>
            <a:xfrm>
              <a:off x="6410944" y="2425292"/>
              <a:ext cx="2223931" cy="599776"/>
            </a:xfrm>
            <a:prstGeom prst="roundRect">
              <a:avLst/>
            </a:prstGeom>
            <a:solidFill>
              <a:srgbClr val="F2F2F2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5" name="PoleTekstowe 54"/>
            <p:cNvSpPr txBox="1"/>
            <p:nvPr/>
          </p:nvSpPr>
          <p:spPr>
            <a:xfrm>
              <a:off x="6815025" y="2378737"/>
              <a:ext cx="14157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dirty="0" smtClean="0"/>
                <a:t>Trapez</a:t>
              </a:r>
            </a:p>
            <a:p>
              <a:pPr algn="ctr"/>
              <a:r>
                <a:rPr lang="pl-PL" dirty="0" smtClean="0"/>
                <a:t>prostokątny</a:t>
              </a:r>
              <a:endParaRPr lang="pl-PL" dirty="0"/>
            </a:p>
          </p:txBody>
        </p:sp>
      </p:grpSp>
      <p:pic>
        <p:nvPicPr>
          <p:cNvPr id="36" name="Obraz 35" descr="podkreslenie_niebieskie.wm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89" y="1734934"/>
            <a:ext cx="5626100" cy="228600"/>
          </a:xfrm>
          <a:prstGeom prst="rect">
            <a:avLst/>
          </a:prstGeom>
        </p:spPr>
      </p:pic>
      <p:sp>
        <p:nvSpPr>
          <p:cNvPr id="23" name="Objaśnienie w chmurce 22"/>
          <p:cNvSpPr/>
          <p:nvPr/>
        </p:nvSpPr>
        <p:spPr>
          <a:xfrm>
            <a:off x="616849" y="5227865"/>
            <a:ext cx="3174325" cy="1199646"/>
          </a:xfrm>
          <a:prstGeom prst="cloudCallout">
            <a:avLst>
              <a:gd name="adj1" fmla="val 22685"/>
              <a:gd name="adj2" fmla="val -7543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" name="PoleTekstowe 23"/>
          <p:cNvSpPr txBox="1"/>
          <p:nvPr/>
        </p:nvSpPr>
        <p:spPr>
          <a:xfrm>
            <a:off x="712137" y="5535220"/>
            <a:ext cx="304262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Przekątna dzieli trapez na dwa trójkąty</a:t>
            </a:r>
            <a:r>
              <a:rPr lang="cs-CZ" sz="1600" dirty="0"/>
              <a:t> </a:t>
            </a:r>
            <a:endParaRPr lang="pl-PL" sz="1700" dirty="0"/>
          </a:p>
        </p:txBody>
      </p:sp>
      <p:cxnSp>
        <p:nvCxnSpPr>
          <p:cNvPr id="27" name="Łącznik prosty 26"/>
          <p:cNvCxnSpPr/>
          <p:nvPr/>
        </p:nvCxnSpPr>
        <p:spPr>
          <a:xfrm>
            <a:off x="1310318" y="3814897"/>
            <a:ext cx="0" cy="1084003"/>
          </a:xfrm>
          <a:prstGeom prst="line">
            <a:avLst/>
          </a:prstGeom>
          <a:ln w="381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Łącznik prosty 27"/>
          <p:cNvCxnSpPr/>
          <p:nvPr/>
        </p:nvCxnSpPr>
        <p:spPr>
          <a:xfrm flipH="1">
            <a:off x="3667124" y="3848160"/>
            <a:ext cx="1412875" cy="1041341"/>
          </a:xfrm>
          <a:prstGeom prst="line">
            <a:avLst/>
          </a:prstGeom>
          <a:ln w="381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Łącznik prosty 28"/>
          <p:cNvCxnSpPr/>
          <p:nvPr/>
        </p:nvCxnSpPr>
        <p:spPr>
          <a:xfrm>
            <a:off x="6787218" y="3826992"/>
            <a:ext cx="1733877" cy="1041342"/>
          </a:xfrm>
          <a:prstGeom prst="line">
            <a:avLst/>
          </a:prstGeom>
          <a:ln w="381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Objaśnienie w chmurce 47"/>
          <p:cNvSpPr/>
          <p:nvPr/>
        </p:nvSpPr>
        <p:spPr>
          <a:xfrm>
            <a:off x="3055805" y="5195417"/>
            <a:ext cx="3174325" cy="1199646"/>
          </a:xfrm>
          <a:prstGeom prst="cloudCallout">
            <a:avLst>
              <a:gd name="adj1" fmla="val -7544"/>
              <a:gd name="adj2" fmla="val -6131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9" name="PoleTekstowe 48"/>
          <p:cNvSpPr txBox="1"/>
          <p:nvPr/>
        </p:nvSpPr>
        <p:spPr>
          <a:xfrm>
            <a:off x="3207537" y="5375773"/>
            <a:ext cx="30426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suma kątów wewnętrznych każdego trójkąta równa się </a:t>
            </a:r>
            <a:endParaRPr lang="pl-PL" sz="1600" dirty="0" smtClean="0"/>
          </a:p>
          <a:p>
            <a:pPr algn="ctr"/>
            <a:r>
              <a:rPr lang="pl-PL" sz="1600" dirty="0" smtClean="0"/>
              <a:t>180</a:t>
            </a:r>
            <a:r>
              <a:rPr lang="pl-PL" sz="1600" baseline="30000" dirty="0" smtClean="0"/>
              <a:t>o</a:t>
            </a:r>
            <a:endParaRPr lang="cs-CZ" sz="1600" baseline="30000" dirty="0"/>
          </a:p>
        </p:txBody>
      </p:sp>
      <p:sp>
        <p:nvSpPr>
          <p:cNvPr id="50" name="PoleTekstowe 49"/>
          <p:cNvSpPr txBox="1"/>
          <p:nvPr/>
        </p:nvSpPr>
        <p:spPr>
          <a:xfrm>
            <a:off x="1305687" y="4057219"/>
            <a:ext cx="69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>
                <a:solidFill>
                  <a:srgbClr val="FFFFFF"/>
                </a:solidFill>
              </a:rPr>
              <a:t>180</a:t>
            </a:r>
            <a:r>
              <a:rPr lang="pl-PL" sz="1600" baseline="30000" dirty="0" smtClean="0">
                <a:solidFill>
                  <a:srgbClr val="FFFFFF"/>
                </a:solidFill>
              </a:rPr>
              <a:t>0</a:t>
            </a:r>
            <a:endParaRPr lang="pl-PL" sz="1700" baseline="30000" dirty="0">
              <a:solidFill>
                <a:srgbClr val="FFFFFF"/>
              </a:solidFill>
            </a:endParaRPr>
          </a:p>
        </p:txBody>
      </p:sp>
      <p:sp>
        <p:nvSpPr>
          <p:cNvPr id="51" name="PoleTekstowe 50"/>
          <p:cNvSpPr txBox="1"/>
          <p:nvPr/>
        </p:nvSpPr>
        <p:spPr>
          <a:xfrm>
            <a:off x="720759" y="4529780"/>
            <a:ext cx="69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>
                <a:solidFill>
                  <a:srgbClr val="FFFFFF"/>
                </a:solidFill>
              </a:rPr>
              <a:t>180</a:t>
            </a:r>
            <a:r>
              <a:rPr lang="pl-PL" sz="1600" baseline="30000" dirty="0" smtClean="0">
                <a:solidFill>
                  <a:srgbClr val="FFFFFF"/>
                </a:solidFill>
              </a:rPr>
              <a:t>0</a:t>
            </a:r>
            <a:endParaRPr lang="pl-PL" sz="1700" baseline="30000" dirty="0">
              <a:solidFill>
                <a:srgbClr val="FFFFFF"/>
              </a:solidFill>
            </a:endParaRPr>
          </a:p>
        </p:txBody>
      </p:sp>
      <p:sp>
        <p:nvSpPr>
          <p:cNvPr id="52" name="PoleTekstowe 51"/>
          <p:cNvSpPr txBox="1"/>
          <p:nvPr/>
        </p:nvSpPr>
        <p:spPr>
          <a:xfrm>
            <a:off x="4127909" y="3887942"/>
            <a:ext cx="69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>
                <a:solidFill>
                  <a:srgbClr val="FFFFFF"/>
                </a:solidFill>
              </a:rPr>
              <a:t>180</a:t>
            </a:r>
            <a:r>
              <a:rPr lang="pl-PL" sz="1600" baseline="30000" dirty="0" smtClean="0">
                <a:solidFill>
                  <a:srgbClr val="FFFFFF"/>
                </a:solidFill>
              </a:rPr>
              <a:t>0</a:t>
            </a:r>
            <a:endParaRPr lang="pl-PL" sz="1700" baseline="30000" dirty="0">
              <a:solidFill>
                <a:srgbClr val="FFFFFF"/>
              </a:solidFill>
            </a:endParaRPr>
          </a:p>
        </p:txBody>
      </p:sp>
      <p:sp>
        <p:nvSpPr>
          <p:cNvPr id="53" name="PoleTekstowe 52"/>
          <p:cNvSpPr txBox="1"/>
          <p:nvPr/>
        </p:nvSpPr>
        <p:spPr>
          <a:xfrm>
            <a:off x="4389374" y="4226496"/>
            <a:ext cx="69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>
                <a:solidFill>
                  <a:srgbClr val="FFFFFF"/>
                </a:solidFill>
              </a:rPr>
              <a:t>180</a:t>
            </a:r>
            <a:r>
              <a:rPr lang="pl-PL" sz="1600" baseline="30000" dirty="0" smtClean="0">
                <a:solidFill>
                  <a:srgbClr val="FFFFFF"/>
                </a:solidFill>
              </a:rPr>
              <a:t>0</a:t>
            </a:r>
            <a:endParaRPr lang="pl-PL" sz="1700" baseline="30000" dirty="0">
              <a:solidFill>
                <a:srgbClr val="FFFFFF"/>
              </a:solidFill>
            </a:endParaRPr>
          </a:p>
        </p:txBody>
      </p:sp>
      <p:sp>
        <p:nvSpPr>
          <p:cNvPr id="56" name="PoleTekstowe 55"/>
          <p:cNvSpPr txBox="1"/>
          <p:nvPr/>
        </p:nvSpPr>
        <p:spPr>
          <a:xfrm>
            <a:off x="7310374" y="4424166"/>
            <a:ext cx="69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>
                <a:solidFill>
                  <a:srgbClr val="FFFFFF"/>
                </a:solidFill>
              </a:rPr>
              <a:t>180</a:t>
            </a:r>
            <a:r>
              <a:rPr lang="pl-PL" sz="1600" baseline="30000" dirty="0" smtClean="0">
                <a:solidFill>
                  <a:srgbClr val="FFFFFF"/>
                </a:solidFill>
              </a:rPr>
              <a:t>0</a:t>
            </a:r>
            <a:endParaRPr lang="pl-PL" sz="1700" baseline="30000" dirty="0">
              <a:solidFill>
                <a:srgbClr val="FFFFFF"/>
              </a:solidFill>
            </a:endParaRPr>
          </a:p>
        </p:txBody>
      </p:sp>
      <p:sp>
        <p:nvSpPr>
          <p:cNvPr id="57" name="PoleTekstowe 56"/>
          <p:cNvSpPr txBox="1"/>
          <p:nvPr/>
        </p:nvSpPr>
        <p:spPr>
          <a:xfrm>
            <a:off x="7282151" y="3895329"/>
            <a:ext cx="69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>
                <a:solidFill>
                  <a:srgbClr val="FFFFFF"/>
                </a:solidFill>
              </a:rPr>
              <a:t>180</a:t>
            </a:r>
            <a:r>
              <a:rPr lang="pl-PL" sz="1600" baseline="30000" dirty="0" smtClean="0">
                <a:solidFill>
                  <a:srgbClr val="FFFFFF"/>
                </a:solidFill>
              </a:rPr>
              <a:t>0</a:t>
            </a:r>
            <a:endParaRPr lang="pl-PL" sz="1700" baseline="30000" dirty="0">
              <a:solidFill>
                <a:srgbClr val="FFFFFF"/>
              </a:solidFill>
            </a:endParaRPr>
          </a:p>
        </p:txBody>
      </p:sp>
      <p:sp>
        <p:nvSpPr>
          <p:cNvPr id="58" name="Objaśnienie w chmurce 57"/>
          <p:cNvSpPr/>
          <p:nvPr/>
        </p:nvSpPr>
        <p:spPr>
          <a:xfrm>
            <a:off x="5377839" y="5232544"/>
            <a:ext cx="3438589" cy="1199646"/>
          </a:xfrm>
          <a:prstGeom prst="cloudCallout">
            <a:avLst>
              <a:gd name="adj1" fmla="val -30253"/>
              <a:gd name="adj2" fmla="val -8954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9" name="PoleTekstowe 58"/>
          <p:cNvSpPr txBox="1"/>
          <p:nvPr/>
        </p:nvSpPr>
        <p:spPr>
          <a:xfrm>
            <a:off x="5638614" y="5370567"/>
            <a:ext cx="30426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z tego wynika, że suma kątów wewnętrznych czworokąta równa się </a:t>
            </a:r>
            <a:r>
              <a:rPr lang="pl-PL" sz="1600" dirty="0" smtClean="0"/>
              <a:t>360</a:t>
            </a:r>
            <a:r>
              <a:rPr lang="pl-PL" sz="1600" baseline="30000" dirty="0" smtClean="0"/>
              <a:t>o</a:t>
            </a:r>
            <a:endParaRPr lang="cs-CZ" sz="1600" baseline="30000" dirty="0"/>
          </a:p>
        </p:txBody>
      </p:sp>
      <p:sp>
        <p:nvSpPr>
          <p:cNvPr id="60" name="PoleTekstowe 59"/>
          <p:cNvSpPr txBox="1"/>
          <p:nvPr/>
        </p:nvSpPr>
        <p:spPr>
          <a:xfrm>
            <a:off x="1411384" y="3238774"/>
            <a:ext cx="12936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dirty="0" smtClean="0">
                <a:solidFill>
                  <a:srgbClr val="660066"/>
                </a:solidFill>
              </a:rPr>
              <a:t>360</a:t>
            </a:r>
            <a:r>
              <a:rPr lang="pl-PL" sz="2000" baseline="30000" dirty="0" smtClean="0">
                <a:solidFill>
                  <a:srgbClr val="660066"/>
                </a:solidFill>
              </a:rPr>
              <a:t>0</a:t>
            </a:r>
            <a:endParaRPr lang="pl-PL" sz="2000" baseline="30000" dirty="0">
              <a:solidFill>
                <a:srgbClr val="660066"/>
              </a:solidFill>
            </a:endParaRPr>
          </a:p>
        </p:txBody>
      </p:sp>
      <p:sp>
        <p:nvSpPr>
          <p:cNvPr id="61" name="PoleTekstowe 60"/>
          <p:cNvSpPr txBox="1"/>
          <p:nvPr/>
        </p:nvSpPr>
        <p:spPr>
          <a:xfrm>
            <a:off x="3979606" y="3238774"/>
            <a:ext cx="12936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dirty="0" smtClean="0">
                <a:solidFill>
                  <a:srgbClr val="660066"/>
                </a:solidFill>
              </a:rPr>
              <a:t>360</a:t>
            </a:r>
            <a:r>
              <a:rPr lang="pl-PL" sz="2000" baseline="30000" dirty="0" smtClean="0">
                <a:solidFill>
                  <a:srgbClr val="660066"/>
                </a:solidFill>
              </a:rPr>
              <a:t>0</a:t>
            </a:r>
            <a:endParaRPr lang="pl-PL" sz="2000" baseline="30000" dirty="0">
              <a:solidFill>
                <a:srgbClr val="660066"/>
              </a:solidFill>
            </a:endParaRPr>
          </a:p>
        </p:txBody>
      </p:sp>
      <p:sp>
        <p:nvSpPr>
          <p:cNvPr id="62" name="PoleTekstowe 61"/>
          <p:cNvSpPr txBox="1"/>
          <p:nvPr/>
        </p:nvSpPr>
        <p:spPr>
          <a:xfrm>
            <a:off x="6929640" y="3238774"/>
            <a:ext cx="12936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dirty="0" smtClean="0">
                <a:solidFill>
                  <a:srgbClr val="660066"/>
                </a:solidFill>
              </a:rPr>
              <a:t>360</a:t>
            </a:r>
            <a:r>
              <a:rPr lang="pl-PL" sz="2000" baseline="30000" dirty="0" smtClean="0">
                <a:solidFill>
                  <a:srgbClr val="660066"/>
                </a:solidFill>
              </a:rPr>
              <a:t>0</a:t>
            </a:r>
            <a:endParaRPr lang="pl-PL" sz="2000" baseline="300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803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5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000"/>
                            </p:stCondLst>
                            <p:childTnLst>
                              <p:par>
                                <p:cTn id="43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0"/>
                            </p:stCondLst>
                            <p:childTnLst>
                              <p:par>
                                <p:cTn id="50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1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7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4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25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6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775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90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250"/>
                            </p:stCondLst>
                            <p:childTnLst>
                              <p:par>
                                <p:cTn id="84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1250"/>
                            </p:stCondLst>
                            <p:childTnLst>
                              <p:par>
                                <p:cTn id="91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275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40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525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6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3" grpId="0" animBg="1"/>
      <p:bldP spid="23" grpId="1" animBg="1"/>
      <p:bldP spid="24" grpId="0"/>
      <p:bldP spid="24" grpId="1"/>
      <p:bldP spid="48" grpId="0" animBg="1"/>
      <p:bldP spid="48" grpId="1" animBg="1"/>
      <p:bldP spid="49" grpId="0"/>
      <p:bldP spid="49" grpId="1"/>
      <p:bldP spid="50" grpId="0"/>
      <p:bldP spid="51" grpId="0"/>
      <p:bldP spid="52" grpId="0"/>
      <p:bldP spid="53" grpId="0"/>
      <p:bldP spid="56" grpId="0"/>
      <p:bldP spid="57" grpId="0"/>
      <p:bldP spid="58" grpId="0" animBg="1"/>
      <p:bldP spid="59" grpId="0"/>
      <p:bldP spid="60" grpId="0"/>
      <p:bldP spid="61" grpId="0"/>
      <p:bldP spid="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Obraz 70" descr="dziec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228" y="130002"/>
            <a:ext cx="2725939" cy="2398826"/>
          </a:xfrm>
          <a:prstGeom prst="rect">
            <a:avLst/>
          </a:prstGeom>
        </p:spPr>
      </p:pic>
      <p:pic>
        <p:nvPicPr>
          <p:cNvPr id="7" name="Obraz 6" descr="paper-texture-1359509235aJV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83760" y="2259865"/>
            <a:ext cx="8636000" cy="4900551"/>
          </a:xfrm>
          <a:prstGeom prst="rect">
            <a:avLst/>
          </a:prstGeom>
        </p:spPr>
      </p:pic>
      <p:sp>
        <p:nvSpPr>
          <p:cNvPr id="5" name="Tytuł 60"/>
          <p:cNvSpPr txBox="1">
            <a:spLocks/>
          </p:cNvSpPr>
          <p:nvPr/>
        </p:nvSpPr>
        <p:spPr>
          <a:xfrm>
            <a:off x="364068" y="931333"/>
            <a:ext cx="4620115" cy="7726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dirty="0"/>
              <a:t>Suma kątów leżących </a:t>
            </a:r>
            <a:r>
              <a:rPr lang="pl-PL" sz="2400" dirty="0"/>
              <a:t>przy jednym ramieniu trapezu</a:t>
            </a:r>
            <a:r>
              <a:rPr lang="cs-CZ" sz="2400" dirty="0"/>
              <a:t> </a:t>
            </a:r>
            <a:endParaRPr lang="pl-PL" sz="2400" dirty="0"/>
          </a:p>
        </p:txBody>
      </p:sp>
      <p:grpSp>
        <p:nvGrpSpPr>
          <p:cNvPr id="2" name="Grupa 1"/>
          <p:cNvGrpSpPr/>
          <p:nvPr/>
        </p:nvGrpSpPr>
        <p:grpSpPr>
          <a:xfrm>
            <a:off x="616850" y="3820944"/>
            <a:ext cx="7957065" cy="1084005"/>
            <a:chOff x="616850" y="3820944"/>
            <a:chExt cx="7957065" cy="1084005"/>
          </a:xfrm>
        </p:grpSpPr>
        <p:pic>
          <p:nvPicPr>
            <p:cNvPr id="20" name="Obraz 19" descr="rysunki_tik_0125_slaj1_trapez01.wm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850" y="3820945"/>
              <a:ext cx="2513769" cy="1084004"/>
            </a:xfrm>
            <a:prstGeom prst="rect">
              <a:avLst/>
            </a:prstGeom>
          </p:spPr>
        </p:pic>
        <p:pic>
          <p:nvPicPr>
            <p:cNvPr id="21" name="Obraz 20" descr="rysunki_tik_0125_slaj1_trapez03.wm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61011" y="3820944"/>
              <a:ext cx="1812904" cy="1084005"/>
            </a:xfrm>
            <a:prstGeom prst="rect">
              <a:avLst/>
            </a:prstGeom>
          </p:spPr>
        </p:pic>
        <p:pic>
          <p:nvPicPr>
            <p:cNvPr id="22" name="Obraz 21" descr="rysunki_tik_0125_slaj1_trapez02.wm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2005" y="3820944"/>
              <a:ext cx="2177354" cy="1084004"/>
            </a:xfrm>
            <a:prstGeom prst="rect">
              <a:avLst/>
            </a:prstGeom>
          </p:spPr>
        </p:pic>
      </p:grpSp>
      <p:grpSp>
        <p:nvGrpSpPr>
          <p:cNvPr id="3" name="Grupa 2"/>
          <p:cNvGrpSpPr/>
          <p:nvPr/>
        </p:nvGrpSpPr>
        <p:grpSpPr>
          <a:xfrm>
            <a:off x="720759" y="2378737"/>
            <a:ext cx="7914116" cy="646331"/>
            <a:chOff x="720759" y="2378737"/>
            <a:chExt cx="7914116" cy="646331"/>
          </a:xfrm>
        </p:grpSpPr>
        <p:sp>
          <p:nvSpPr>
            <p:cNvPr id="17" name="Zaokrąglony prostokąt 16"/>
            <p:cNvSpPr/>
            <p:nvPr/>
          </p:nvSpPr>
          <p:spPr>
            <a:xfrm>
              <a:off x="720759" y="2425292"/>
              <a:ext cx="2223931" cy="599776"/>
            </a:xfrm>
            <a:prstGeom prst="roundRect">
              <a:avLst/>
            </a:prstGeom>
            <a:solidFill>
              <a:srgbClr val="F2F2F2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3" name="PoleTekstowe 12"/>
            <p:cNvSpPr txBox="1"/>
            <p:nvPr/>
          </p:nvSpPr>
          <p:spPr>
            <a:xfrm>
              <a:off x="958126" y="2378737"/>
              <a:ext cx="174919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dirty="0" smtClean="0"/>
                <a:t>Trapez</a:t>
              </a:r>
            </a:p>
            <a:p>
              <a:pPr algn="ctr"/>
              <a:r>
                <a:rPr lang="pl-PL" dirty="0" err="1" smtClean="0"/>
                <a:t>różnoramienny</a:t>
              </a:r>
              <a:r>
                <a:rPr lang="cs-CZ" dirty="0" smtClean="0"/>
                <a:t> </a:t>
              </a:r>
              <a:endParaRPr lang="pl-PL" dirty="0"/>
            </a:p>
          </p:txBody>
        </p:sp>
        <p:sp>
          <p:nvSpPr>
            <p:cNvPr id="40" name="Zaokrąglony prostokąt 39"/>
            <p:cNvSpPr/>
            <p:nvPr/>
          </p:nvSpPr>
          <p:spPr>
            <a:xfrm>
              <a:off x="3585428" y="2425292"/>
              <a:ext cx="2223931" cy="599776"/>
            </a:xfrm>
            <a:prstGeom prst="roundRect">
              <a:avLst/>
            </a:prstGeom>
            <a:solidFill>
              <a:srgbClr val="F2F2F2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1" name="PoleTekstowe 40"/>
            <p:cNvSpPr txBox="1"/>
            <p:nvPr/>
          </p:nvSpPr>
          <p:spPr>
            <a:xfrm>
              <a:off x="3790161" y="2378737"/>
              <a:ext cx="18144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dirty="0" smtClean="0"/>
                <a:t>Trapez</a:t>
              </a:r>
            </a:p>
            <a:p>
              <a:pPr algn="ctr"/>
              <a:r>
                <a:rPr lang="pl-PL" dirty="0" smtClean="0"/>
                <a:t>równoramienny</a:t>
              </a:r>
              <a:r>
                <a:rPr lang="cs-CZ" dirty="0" smtClean="0"/>
                <a:t> </a:t>
              </a:r>
              <a:endParaRPr lang="pl-PL" dirty="0"/>
            </a:p>
          </p:txBody>
        </p:sp>
        <p:sp>
          <p:nvSpPr>
            <p:cNvPr id="54" name="Zaokrąglony prostokąt 53"/>
            <p:cNvSpPr/>
            <p:nvPr/>
          </p:nvSpPr>
          <p:spPr>
            <a:xfrm>
              <a:off x="6410944" y="2425292"/>
              <a:ext cx="2223931" cy="599776"/>
            </a:xfrm>
            <a:prstGeom prst="roundRect">
              <a:avLst/>
            </a:prstGeom>
            <a:solidFill>
              <a:srgbClr val="F2F2F2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5" name="PoleTekstowe 54"/>
            <p:cNvSpPr txBox="1"/>
            <p:nvPr/>
          </p:nvSpPr>
          <p:spPr>
            <a:xfrm>
              <a:off x="6815025" y="2378737"/>
              <a:ext cx="14157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dirty="0" smtClean="0"/>
                <a:t>Trapez</a:t>
              </a:r>
            </a:p>
            <a:p>
              <a:pPr algn="ctr"/>
              <a:r>
                <a:rPr lang="pl-PL" dirty="0" smtClean="0"/>
                <a:t>prostokątny</a:t>
              </a:r>
              <a:endParaRPr lang="pl-PL" dirty="0"/>
            </a:p>
          </p:txBody>
        </p:sp>
      </p:grpSp>
      <p:pic>
        <p:nvPicPr>
          <p:cNvPr id="36" name="Obraz 35" descr="podkreslenie_niebieskie.wm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78" y="1918377"/>
            <a:ext cx="5626100" cy="228600"/>
          </a:xfrm>
          <a:prstGeom prst="rect">
            <a:avLst/>
          </a:prstGeom>
        </p:spPr>
      </p:pic>
      <p:sp>
        <p:nvSpPr>
          <p:cNvPr id="23" name="Objaśnienie w chmurce 22"/>
          <p:cNvSpPr/>
          <p:nvPr/>
        </p:nvSpPr>
        <p:spPr>
          <a:xfrm>
            <a:off x="616849" y="5397142"/>
            <a:ext cx="3174325" cy="854024"/>
          </a:xfrm>
          <a:prstGeom prst="cloudCallout">
            <a:avLst>
              <a:gd name="adj1" fmla="val 22685"/>
              <a:gd name="adj2" fmla="val -7543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" name="PoleTekstowe 23"/>
          <p:cNvSpPr txBox="1"/>
          <p:nvPr/>
        </p:nvSpPr>
        <p:spPr>
          <a:xfrm>
            <a:off x="712137" y="5619831"/>
            <a:ext cx="30426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oznaczmy </a:t>
            </a:r>
            <a:r>
              <a:rPr lang="pl-PL" sz="1600" dirty="0" smtClean="0"/>
              <a:t>dowolny kąt</a:t>
            </a:r>
            <a:endParaRPr lang="pl-PL" sz="1700" dirty="0"/>
          </a:p>
        </p:txBody>
      </p:sp>
      <p:grpSp>
        <p:nvGrpSpPr>
          <p:cNvPr id="15" name="Grupa 14"/>
          <p:cNvGrpSpPr/>
          <p:nvPr/>
        </p:nvGrpSpPr>
        <p:grpSpPr>
          <a:xfrm>
            <a:off x="560405" y="4489435"/>
            <a:ext cx="6609886" cy="804084"/>
            <a:chOff x="560405" y="4489435"/>
            <a:chExt cx="6609886" cy="804084"/>
          </a:xfrm>
        </p:grpSpPr>
        <p:sp>
          <p:nvSpPr>
            <p:cNvPr id="35" name="Łuk 34"/>
            <p:cNvSpPr/>
            <p:nvPr/>
          </p:nvSpPr>
          <p:spPr>
            <a:xfrm>
              <a:off x="560405" y="4495083"/>
              <a:ext cx="635000" cy="796636"/>
            </a:xfrm>
            <a:prstGeom prst="arc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7" name="PoleTekstowe 36"/>
            <p:cNvSpPr txBox="1"/>
            <p:nvPr/>
          </p:nvSpPr>
          <p:spPr>
            <a:xfrm>
              <a:off x="818089" y="4493283"/>
              <a:ext cx="3302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</a:t>
              </a:r>
              <a:r>
                <a:rPr lang="cs-CZ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endParaRPr lang="pl-PL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8" name="Łuk 37"/>
            <p:cNvSpPr/>
            <p:nvPr/>
          </p:nvSpPr>
          <p:spPr>
            <a:xfrm>
              <a:off x="3632005" y="4491235"/>
              <a:ext cx="635000" cy="796636"/>
            </a:xfrm>
            <a:prstGeom prst="arc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9" name="PoleTekstowe 38"/>
            <p:cNvSpPr txBox="1"/>
            <p:nvPr/>
          </p:nvSpPr>
          <p:spPr>
            <a:xfrm>
              <a:off x="3858901" y="4489435"/>
              <a:ext cx="3113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</a:t>
              </a:r>
              <a:r>
                <a:rPr lang="cs-CZ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cs-CZ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endParaRPr lang="pl-PL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2" name="Łuk 41"/>
            <p:cNvSpPr/>
            <p:nvPr/>
          </p:nvSpPr>
          <p:spPr>
            <a:xfrm>
              <a:off x="6390972" y="4496883"/>
              <a:ext cx="779319" cy="796636"/>
            </a:xfrm>
            <a:prstGeom prst="arc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3" name="PoleTekstowe 42"/>
            <p:cNvSpPr txBox="1"/>
            <p:nvPr/>
          </p:nvSpPr>
          <p:spPr>
            <a:xfrm>
              <a:off x="6761011" y="4495083"/>
              <a:ext cx="3113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>
                  <a:solidFill>
                    <a:srgbClr val="595959"/>
                  </a:solidFill>
                  <a:sym typeface="Symbol"/>
                </a:rPr>
                <a:t></a:t>
              </a:r>
              <a:r>
                <a:rPr lang="cs-CZ" dirty="0">
                  <a:solidFill>
                    <a:srgbClr val="595959"/>
                  </a:solidFill>
                </a:rPr>
                <a:t> </a:t>
              </a:r>
              <a:r>
                <a:rPr lang="cs-CZ" dirty="0" smtClean="0">
                  <a:solidFill>
                    <a:srgbClr val="595959"/>
                  </a:solidFill>
                </a:rPr>
                <a:t>  </a:t>
              </a:r>
              <a:endParaRPr lang="pl-PL" dirty="0">
                <a:solidFill>
                  <a:srgbClr val="595959"/>
                </a:solidFill>
              </a:endParaRPr>
            </a:p>
          </p:txBody>
        </p:sp>
      </p:grpSp>
      <p:sp>
        <p:nvSpPr>
          <p:cNvPr id="44" name="Objaśnienie w chmurce 43"/>
          <p:cNvSpPr/>
          <p:nvPr/>
        </p:nvSpPr>
        <p:spPr>
          <a:xfrm>
            <a:off x="2407956" y="5313662"/>
            <a:ext cx="3724358" cy="1072627"/>
          </a:xfrm>
          <a:prstGeom prst="cloudCallout">
            <a:avLst>
              <a:gd name="adj1" fmla="val -6868"/>
              <a:gd name="adj2" fmla="val -6979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5" name="PoleTekstowe 44"/>
          <p:cNvSpPr txBox="1"/>
          <p:nvPr/>
        </p:nvSpPr>
        <p:spPr>
          <a:xfrm>
            <a:off x="2612099" y="5475877"/>
            <a:ext cx="330249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przedłużamy równoległe boki trapezu i bok przy którym leży kąt </a:t>
            </a:r>
            <a:endParaRPr lang="pl-PL" sz="1700" dirty="0"/>
          </a:p>
        </p:txBody>
      </p:sp>
      <p:cxnSp>
        <p:nvCxnSpPr>
          <p:cNvPr id="46" name="Łącznik prosty 45"/>
          <p:cNvCxnSpPr/>
          <p:nvPr/>
        </p:nvCxnSpPr>
        <p:spPr>
          <a:xfrm flipH="1">
            <a:off x="320045" y="3330505"/>
            <a:ext cx="1324907" cy="2066637"/>
          </a:xfrm>
          <a:prstGeom prst="line">
            <a:avLst/>
          </a:prstGeom>
          <a:ln>
            <a:solidFill>
              <a:srgbClr val="595959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Łącznik prosty 46"/>
          <p:cNvCxnSpPr/>
          <p:nvPr/>
        </p:nvCxnSpPr>
        <p:spPr>
          <a:xfrm flipH="1">
            <a:off x="501734" y="3839904"/>
            <a:ext cx="1680696" cy="0"/>
          </a:xfrm>
          <a:prstGeom prst="line">
            <a:avLst/>
          </a:prstGeom>
          <a:ln>
            <a:solidFill>
              <a:srgbClr val="59595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Łącznik prosty 62"/>
          <p:cNvCxnSpPr/>
          <p:nvPr/>
        </p:nvCxnSpPr>
        <p:spPr>
          <a:xfrm flipH="1">
            <a:off x="480288" y="4891429"/>
            <a:ext cx="715117" cy="0"/>
          </a:xfrm>
          <a:prstGeom prst="line">
            <a:avLst/>
          </a:prstGeom>
          <a:ln>
            <a:solidFill>
              <a:srgbClr val="59595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Łącznik prosty 63"/>
          <p:cNvCxnSpPr/>
          <p:nvPr/>
        </p:nvCxnSpPr>
        <p:spPr>
          <a:xfrm flipH="1">
            <a:off x="3387364" y="3330505"/>
            <a:ext cx="1324908" cy="1983157"/>
          </a:xfrm>
          <a:prstGeom prst="line">
            <a:avLst/>
          </a:prstGeom>
          <a:ln>
            <a:solidFill>
              <a:srgbClr val="595959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Łącznik prosty 64"/>
          <p:cNvCxnSpPr/>
          <p:nvPr/>
        </p:nvCxnSpPr>
        <p:spPr>
          <a:xfrm flipH="1" flipV="1">
            <a:off x="3426657" y="3827809"/>
            <a:ext cx="1557526" cy="12095"/>
          </a:xfrm>
          <a:prstGeom prst="line">
            <a:avLst/>
          </a:prstGeom>
          <a:ln>
            <a:solidFill>
              <a:srgbClr val="59595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Łącznik prosty 65"/>
          <p:cNvCxnSpPr/>
          <p:nvPr/>
        </p:nvCxnSpPr>
        <p:spPr>
          <a:xfrm flipH="1">
            <a:off x="3341992" y="4891429"/>
            <a:ext cx="715117" cy="0"/>
          </a:xfrm>
          <a:prstGeom prst="line">
            <a:avLst/>
          </a:prstGeom>
          <a:ln>
            <a:solidFill>
              <a:srgbClr val="59595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Łącznik prosty 66"/>
          <p:cNvCxnSpPr/>
          <p:nvPr/>
        </p:nvCxnSpPr>
        <p:spPr>
          <a:xfrm>
            <a:off x="6773106" y="3330505"/>
            <a:ext cx="0" cy="1983157"/>
          </a:xfrm>
          <a:prstGeom prst="line">
            <a:avLst/>
          </a:prstGeom>
          <a:ln>
            <a:solidFill>
              <a:srgbClr val="595959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Łącznik prosty 67"/>
          <p:cNvCxnSpPr/>
          <p:nvPr/>
        </p:nvCxnSpPr>
        <p:spPr>
          <a:xfrm flipH="1">
            <a:off x="6237321" y="3833039"/>
            <a:ext cx="1430142" cy="18960"/>
          </a:xfrm>
          <a:prstGeom prst="line">
            <a:avLst/>
          </a:prstGeom>
          <a:ln>
            <a:solidFill>
              <a:srgbClr val="59595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Łącznik prosty 68"/>
          <p:cNvCxnSpPr/>
          <p:nvPr/>
        </p:nvCxnSpPr>
        <p:spPr>
          <a:xfrm flipH="1">
            <a:off x="6237321" y="4891429"/>
            <a:ext cx="715117" cy="0"/>
          </a:xfrm>
          <a:prstGeom prst="line">
            <a:avLst/>
          </a:prstGeom>
          <a:ln>
            <a:solidFill>
              <a:srgbClr val="59595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Objaśnienie w chmurce 69"/>
          <p:cNvSpPr/>
          <p:nvPr/>
        </p:nvSpPr>
        <p:spPr>
          <a:xfrm>
            <a:off x="849683" y="5313662"/>
            <a:ext cx="3724358" cy="1072627"/>
          </a:xfrm>
          <a:prstGeom prst="cloudCallout">
            <a:avLst>
              <a:gd name="adj1" fmla="val 1747"/>
              <a:gd name="adj2" fmla="val -6979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2" name="PoleTekstowe 71"/>
          <p:cNvSpPr txBox="1"/>
          <p:nvPr/>
        </p:nvSpPr>
        <p:spPr>
          <a:xfrm>
            <a:off x="1053826" y="5475877"/>
            <a:ext cx="330249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widzimy dwie proste równoległe przecięte trzecią prostą</a:t>
            </a:r>
            <a:r>
              <a:rPr lang="cs-CZ" sz="1600" dirty="0"/>
              <a:t> </a:t>
            </a:r>
            <a:endParaRPr lang="pl-PL" sz="1700" dirty="0"/>
          </a:p>
        </p:txBody>
      </p:sp>
      <p:sp>
        <p:nvSpPr>
          <p:cNvPr id="73" name="Objaśnienie w chmurce 72"/>
          <p:cNvSpPr/>
          <p:nvPr/>
        </p:nvSpPr>
        <p:spPr>
          <a:xfrm>
            <a:off x="2737187" y="5353766"/>
            <a:ext cx="3724358" cy="1183392"/>
          </a:xfrm>
          <a:prstGeom prst="cloudCallout">
            <a:avLst>
              <a:gd name="adj1" fmla="val -14406"/>
              <a:gd name="adj2" fmla="val -9098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4" name="PoleTekstowe 73"/>
          <p:cNvSpPr txBox="1"/>
          <p:nvPr/>
        </p:nvSpPr>
        <p:spPr>
          <a:xfrm>
            <a:off x="2941330" y="5409037"/>
            <a:ext cx="33024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/>
              <a:t>więc</a:t>
            </a:r>
          </a:p>
          <a:p>
            <a:pPr algn="ctr"/>
            <a:r>
              <a:rPr lang="pl-PL" sz="1600" dirty="0" smtClean="0"/>
              <a:t>kąt zewnętrzny </a:t>
            </a:r>
            <a:r>
              <a:rPr lang="pl-PL" sz="1600" dirty="0"/>
              <a:t>jest przyległy do odpowiedniego kąta trapezu</a:t>
            </a:r>
            <a:endParaRPr lang="cs-CZ" sz="1600" dirty="0"/>
          </a:p>
        </p:txBody>
      </p:sp>
      <p:sp>
        <p:nvSpPr>
          <p:cNvPr id="75" name="Łuk 74"/>
          <p:cNvSpPr/>
          <p:nvPr/>
        </p:nvSpPr>
        <p:spPr>
          <a:xfrm>
            <a:off x="1258099" y="3440872"/>
            <a:ext cx="635000" cy="796636"/>
          </a:xfrm>
          <a:prstGeom prst="arc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6" name="PoleTekstowe 75"/>
          <p:cNvSpPr txBox="1"/>
          <p:nvPr/>
        </p:nvSpPr>
        <p:spPr>
          <a:xfrm>
            <a:off x="1515783" y="3439072"/>
            <a:ext cx="330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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7" name="Łuk 76"/>
          <p:cNvSpPr/>
          <p:nvPr/>
        </p:nvSpPr>
        <p:spPr>
          <a:xfrm>
            <a:off x="4329699" y="3437024"/>
            <a:ext cx="635000" cy="796636"/>
          </a:xfrm>
          <a:prstGeom prst="arc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8" name="PoleTekstowe 77"/>
          <p:cNvSpPr txBox="1"/>
          <p:nvPr/>
        </p:nvSpPr>
        <p:spPr>
          <a:xfrm>
            <a:off x="4556595" y="3435224"/>
            <a:ext cx="311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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9" name="Łuk 78"/>
          <p:cNvSpPr/>
          <p:nvPr/>
        </p:nvSpPr>
        <p:spPr>
          <a:xfrm>
            <a:off x="6386362" y="3442672"/>
            <a:ext cx="785133" cy="796636"/>
          </a:xfrm>
          <a:prstGeom prst="arc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0" name="PoleTekstowe 79"/>
          <p:cNvSpPr txBox="1"/>
          <p:nvPr/>
        </p:nvSpPr>
        <p:spPr>
          <a:xfrm>
            <a:off x="6770409" y="3440872"/>
            <a:ext cx="311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595959"/>
                </a:solidFill>
                <a:sym typeface="Symbol"/>
              </a:rPr>
              <a:t></a:t>
            </a:r>
            <a:r>
              <a:rPr lang="cs-CZ" dirty="0">
                <a:solidFill>
                  <a:srgbClr val="595959"/>
                </a:solidFill>
              </a:rPr>
              <a:t> </a:t>
            </a:r>
            <a:r>
              <a:rPr lang="cs-CZ" dirty="0" smtClean="0">
                <a:solidFill>
                  <a:srgbClr val="595959"/>
                </a:solidFill>
              </a:rPr>
              <a:t>  </a:t>
            </a:r>
            <a:endParaRPr lang="pl-PL" dirty="0">
              <a:solidFill>
                <a:srgbClr val="595959"/>
              </a:solidFill>
            </a:endParaRPr>
          </a:p>
        </p:txBody>
      </p:sp>
      <p:sp>
        <p:nvSpPr>
          <p:cNvPr id="81" name="Objaśnienie w chmurce 80"/>
          <p:cNvSpPr/>
          <p:nvPr/>
        </p:nvSpPr>
        <p:spPr>
          <a:xfrm>
            <a:off x="4057109" y="5317177"/>
            <a:ext cx="3724358" cy="1183392"/>
          </a:xfrm>
          <a:prstGeom prst="cloudCallout">
            <a:avLst>
              <a:gd name="adj1" fmla="val -17486"/>
              <a:gd name="adj2" fmla="val -7782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2" name="PoleTekstowe 81"/>
          <p:cNvSpPr txBox="1"/>
          <p:nvPr/>
        </p:nvSpPr>
        <p:spPr>
          <a:xfrm>
            <a:off x="4261252" y="5372448"/>
            <a:ext cx="33024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/>
              <a:t>więc, </a:t>
            </a:r>
            <a:endParaRPr lang="pl-PL" sz="1600" dirty="0" smtClean="0"/>
          </a:p>
          <a:p>
            <a:pPr algn="ctr"/>
            <a:r>
              <a:rPr lang="pl-PL" sz="1600" dirty="0" smtClean="0"/>
              <a:t>są </a:t>
            </a:r>
            <a:r>
              <a:rPr lang="pl-PL" sz="1600" dirty="0"/>
              <a:t>to kąty przyległe czyli ich suma równa się </a:t>
            </a:r>
            <a:r>
              <a:rPr lang="pl-PL" sz="1600" dirty="0">
                <a:solidFill>
                  <a:schemeClr val="bg1"/>
                </a:solidFill>
              </a:rPr>
              <a:t>180</a:t>
            </a:r>
            <a:r>
              <a:rPr lang="pl-PL" sz="1600" dirty="0">
                <a:solidFill>
                  <a:schemeClr val="bg1"/>
                </a:solidFill>
                <a:sym typeface="Symbol"/>
              </a:rPr>
              <a:t></a:t>
            </a:r>
            <a:r>
              <a:rPr lang="cs-CZ" sz="16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83" name="PoleTekstowe 82"/>
          <p:cNvSpPr txBox="1"/>
          <p:nvPr/>
        </p:nvSpPr>
        <p:spPr>
          <a:xfrm>
            <a:off x="1258099" y="378896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595959"/>
                </a:solidFill>
                <a:sym typeface="Symbol"/>
              </a:rPr>
              <a:t>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4" name="PoleTekstowe 83"/>
          <p:cNvSpPr txBox="1"/>
          <p:nvPr/>
        </p:nvSpPr>
        <p:spPr>
          <a:xfrm>
            <a:off x="4329699" y="3788965"/>
            <a:ext cx="279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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5" name="PoleTekstowe 84"/>
          <p:cNvSpPr txBox="1"/>
          <p:nvPr/>
        </p:nvSpPr>
        <p:spPr>
          <a:xfrm>
            <a:off x="6821078" y="3788965"/>
            <a:ext cx="330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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647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5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75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25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325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425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75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675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775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925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250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1250"/>
                            </p:stCondLst>
                            <p:childTnLst>
                              <p:par>
                                <p:cTn id="88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2250"/>
                            </p:stCondLst>
                            <p:childTnLst>
                              <p:par>
                                <p:cTn id="95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375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5000"/>
                            </p:stCondLst>
                            <p:childTnLst>
                              <p:par>
                                <p:cTn id="105" presetID="10" presetClass="exit" presetSubtype="0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8000"/>
                            </p:stCondLst>
                            <p:childTnLst>
                              <p:par>
                                <p:cTn id="112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9500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0750"/>
                            </p:stCondLst>
                            <p:childTnLst>
                              <p:par>
                                <p:cTn id="122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3175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33250"/>
                            </p:stCondLst>
                            <p:childTnLst>
                              <p:par>
                                <p:cTn id="130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4250"/>
                            </p:stCondLst>
                            <p:childTnLst>
                              <p:par>
                                <p:cTn id="13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750"/>
                            </p:stCondLst>
                            <p:childTnLst>
                              <p:par>
                                <p:cTn id="138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3675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38250"/>
                            </p:stCondLst>
                            <p:childTnLst>
                              <p:par>
                                <p:cTn id="146" presetID="10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4025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41750"/>
                            </p:stCondLst>
                            <p:childTnLst>
                              <p:par>
                                <p:cTn id="15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43250"/>
                            </p:stCondLst>
                            <p:childTnLst>
                              <p:par>
                                <p:cTn id="16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44750"/>
                            </p:stCondLst>
                            <p:childTnLst>
                              <p:par>
                                <p:cTn id="165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46250"/>
                            </p:stCondLst>
                            <p:childTnLst>
                              <p:par>
                                <p:cTn id="17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3" grpId="0" animBg="1"/>
      <p:bldP spid="23" grpId="1" animBg="1"/>
      <p:bldP spid="24" grpId="0"/>
      <p:bldP spid="24" grpId="1"/>
      <p:bldP spid="44" grpId="0" animBg="1"/>
      <p:bldP spid="44" grpId="1" animBg="1"/>
      <p:bldP spid="45" grpId="0"/>
      <p:bldP spid="45" grpId="1"/>
      <p:bldP spid="70" grpId="0" animBg="1"/>
      <p:bldP spid="70" grpId="1" animBg="1"/>
      <p:bldP spid="72" grpId="0"/>
      <p:bldP spid="72" grpId="1"/>
      <p:bldP spid="73" grpId="0" animBg="1"/>
      <p:bldP spid="73" grpId="1" animBg="1"/>
      <p:bldP spid="74" grpId="0"/>
      <p:bldP spid="74" grpId="1"/>
      <p:bldP spid="75" grpId="0" animBg="1"/>
      <p:bldP spid="76" grpId="0"/>
      <p:bldP spid="77" grpId="0" animBg="1"/>
      <p:bldP spid="78" grpId="0"/>
      <p:bldP spid="79" grpId="0" animBg="1"/>
      <p:bldP spid="80" grpId="0"/>
      <p:bldP spid="81" grpId="0" animBg="1"/>
      <p:bldP spid="82" grpId="0"/>
      <p:bldP spid="83" grpId="0"/>
      <p:bldP spid="84" grpId="0"/>
      <p:bldP spid="8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Obraz 70" descr="dziec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228" y="130002"/>
            <a:ext cx="2725939" cy="2398826"/>
          </a:xfrm>
          <a:prstGeom prst="rect">
            <a:avLst/>
          </a:prstGeom>
        </p:spPr>
      </p:pic>
      <p:pic>
        <p:nvPicPr>
          <p:cNvPr id="7" name="Obraz 6" descr="paper-texture-1359509235aJV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83760" y="2259865"/>
            <a:ext cx="8636000" cy="4900551"/>
          </a:xfrm>
          <a:prstGeom prst="rect">
            <a:avLst/>
          </a:prstGeom>
        </p:spPr>
      </p:pic>
      <p:sp>
        <p:nvSpPr>
          <p:cNvPr id="5" name="Tytuł 60"/>
          <p:cNvSpPr txBox="1">
            <a:spLocks/>
          </p:cNvSpPr>
          <p:nvPr/>
        </p:nvSpPr>
        <p:spPr>
          <a:xfrm>
            <a:off x="364068" y="931333"/>
            <a:ext cx="4620115" cy="7726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dirty="0"/>
              <a:t>Suma kątów leżących </a:t>
            </a:r>
            <a:r>
              <a:rPr lang="pl-PL" sz="2400" dirty="0"/>
              <a:t>przy jednym ramieniu trapezu</a:t>
            </a:r>
            <a:r>
              <a:rPr lang="cs-CZ" sz="2400" dirty="0"/>
              <a:t> </a:t>
            </a:r>
            <a:endParaRPr lang="pl-PL" sz="2400" dirty="0"/>
          </a:p>
        </p:txBody>
      </p:sp>
      <p:grpSp>
        <p:nvGrpSpPr>
          <p:cNvPr id="3" name="Grupa 2"/>
          <p:cNvGrpSpPr/>
          <p:nvPr/>
        </p:nvGrpSpPr>
        <p:grpSpPr>
          <a:xfrm>
            <a:off x="720759" y="2378737"/>
            <a:ext cx="7914116" cy="646331"/>
            <a:chOff x="720759" y="2378737"/>
            <a:chExt cx="7914116" cy="646331"/>
          </a:xfrm>
        </p:grpSpPr>
        <p:sp>
          <p:nvSpPr>
            <p:cNvPr id="17" name="Zaokrąglony prostokąt 16"/>
            <p:cNvSpPr/>
            <p:nvPr/>
          </p:nvSpPr>
          <p:spPr>
            <a:xfrm>
              <a:off x="720759" y="2425292"/>
              <a:ext cx="2223931" cy="599776"/>
            </a:xfrm>
            <a:prstGeom prst="roundRect">
              <a:avLst/>
            </a:prstGeom>
            <a:solidFill>
              <a:srgbClr val="F2F2F2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3" name="PoleTekstowe 12"/>
            <p:cNvSpPr txBox="1"/>
            <p:nvPr/>
          </p:nvSpPr>
          <p:spPr>
            <a:xfrm>
              <a:off x="958126" y="2378737"/>
              <a:ext cx="174919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dirty="0" smtClean="0"/>
                <a:t>Trapez</a:t>
              </a:r>
            </a:p>
            <a:p>
              <a:pPr algn="ctr"/>
              <a:r>
                <a:rPr lang="pl-PL" dirty="0" err="1" smtClean="0"/>
                <a:t>różnoramienny</a:t>
              </a:r>
              <a:r>
                <a:rPr lang="cs-CZ" dirty="0" smtClean="0"/>
                <a:t> </a:t>
              </a:r>
              <a:endParaRPr lang="pl-PL" dirty="0"/>
            </a:p>
          </p:txBody>
        </p:sp>
        <p:sp>
          <p:nvSpPr>
            <p:cNvPr id="40" name="Zaokrąglony prostokąt 39"/>
            <p:cNvSpPr/>
            <p:nvPr/>
          </p:nvSpPr>
          <p:spPr>
            <a:xfrm>
              <a:off x="3585428" y="2425292"/>
              <a:ext cx="2223931" cy="599776"/>
            </a:xfrm>
            <a:prstGeom prst="roundRect">
              <a:avLst/>
            </a:prstGeom>
            <a:solidFill>
              <a:srgbClr val="F2F2F2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1" name="PoleTekstowe 40"/>
            <p:cNvSpPr txBox="1"/>
            <p:nvPr/>
          </p:nvSpPr>
          <p:spPr>
            <a:xfrm>
              <a:off x="3790161" y="2378737"/>
              <a:ext cx="18144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dirty="0" smtClean="0"/>
                <a:t>Trapez</a:t>
              </a:r>
            </a:p>
            <a:p>
              <a:pPr algn="ctr"/>
              <a:r>
                <a:rPr lang="pl-PL" dirty="0" smtClean="0"/>
                <a:t>równoramienny</a:t>
              </a:r>
              <a:r>
                <a:rPr lang="cs-CZ" dirty="0" smtClean="0"/>
                <a:t> </a:t>
              </a:r>
              <a:endParaRPr lang="pl-PL" dirty="0"/>
            </a:p>
          </p:txBody>
        </p:sp>
        <p:sp>
          <p:nvSpPr>
            <p:cNvPr id="54" name="Zaokrąglony prostokąt 53"/>
            <p:cNvSpPr/>
            <p:nvPr/>
          </p:nvSpPr>
          <p:spPr>
            <a:xfrm>
              <a:off x="6410944" y="2425292"/>
              <a:ext cx="2223931" cy="599776"/>
            </a:xfrm>
            <a:prstGeom prst="roundRect">
              <a:avLst/>
            </a:prstGeom>
            <a:solidFill>
              <a:srgbClr val="F2F2F2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5" name="PoleTekstowe 54"/>
            <p:cNvSpPr txBox="1"/>
            <p:nvPr/>
          </p:nvSpPr>
          <p:spPr>
            <a:xfrm>
              <a:off x="6815025" y="2378737"/>
              <a:ext cx="14157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dirty="0" smtClean="0"/>
                <a:t>Trapez</a:t>
              </a:r>
            </a:p>
            <a:p>
              <a:pPr algn="ctr"/>
              <a:r>
                <a:rPr lang="pl-PL" dirty="0" smtClean="0"/>
                <a:t>prostokątny</a:t>
              </a:r>
              <a:endParaRPr lang="pl-PL" dirty="0"/>
            </a:p>
          </p:txBody>
        </p:sp>
      </p:grpSp>
      <p:pic>
        <p:nvPicPr>
          <p:cNvPr id="36" name="Obraz 35" descr="podkreslenie_niebieskie.wm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78" y="1918377"/>
            <a:ext cx="5626100" cy="228600"/>
          </a:xfrm>
          <a:prstGeom prst="rect">
            <a:avLst/>
          </a:prstGeom>
        </p:spPr>
      </p:pic>
      <p:sp>
        <p:nvSpPr>
          <p:cNvPr id="24" name="PoleTekstowe 23"/>
          <p:cNvSpPr txBox="1"/>
          <p:nvPr/>
        </p:nvSpPr>
        <p:spPr>
          <a:xfrm>
            <a:off x="501734" y="5619831"/>
            <a:ext cx="1816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 smtClean="0">
                <a:solidFill>
                  <a:srgbClr val="660066"/>
                </a:solidFill>
                <a:sym typeface="Symbol"/>
              </a:rPr>
              <a:t>+=180</a:t>
            </a:r>
            <a:r>
              <a:rPr lang="pl-PL" sz="2400" baseline="30000" dirty="0" smtClean="0">
                <a:solidFill>
                  <a:srgbClr val="660066"/>
                </a:solidFill>
                <a:sym typeface="Symbol"/>
              </a:rPr>
              <a:t>0</a:t>
            </a:r>
            <a:endParaRPr lang="pl-PL" sz="2400" baseline="30000" dirty="0">
              <a:solidFill>
                <a:srgbClr val="660066"/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320045" y="3330505"/>
            <a:ext cx="8253870" cy="2066637"/>
            <a:chOff x="320045" y="3330505"/>
            <a:chExt cx="8253870" cy="2066637"/>
          </a:xfrm>
        </p:grpSpPr>
        <p:grpSp>
          <p:nvGrpSpPr>
            <p:cNvPr id="2" name="Grupa 1"/>
            <p:cNvGrpSpPr/>
            <p:nvPr/>
          </p:nvGrpSpPr>
          <p:grpSpPr>
            <a:xfrm>
              <a:off x="616850" y="3820944"/>
              <a:ext cx="7957065" cy="1084005"/>
              <a:chOff x="616850" y="3820944"/>
              <a:chExt cx="7957065" cy="1084005"/>
            </a:xfrm>
          </p:grpSpPr>
          <p:pic>
            <p:nvPicPr>
              <p:cNvPr id="20" name="Obraz 19" descr="rysunki_tik_0125_slaj1_trapez01.wmf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6850" y="3820945"/>
                <a:ext cx="2513769" cy="1084004"/>
              </a:xfrm>
              <a:prstGeom prst="rect">
                <a:avLst/>
              </a:prstGeom>
            </p:spPr>
          </p:pic>
          <p:pic>
            <p:nvPicPr>
              <p:cNvPr id="21" name="Obraz 20" descr="rysunki_tik_0125_slaj1_trapez03.wmf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61011" y="3820944"/>
                <a:ext cx="1812904" cy="1084005"/>
              </a:xfrm>
              <a:prstGeom prst="rect">
                <a:avLst/>
              </a:prstGeom>
            </p:spPr>
          </p:pic>
          <p:pic>
            <p:nvPicPr>
              <p:cNvPr id="22" name="Obraz 21" descr="rysunki_tik_0125_slaj1_trapez02.wmf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32005" y="3820944"/>
                <a:ext cx="2177354" cy="1084004"/>
              </a:xfrm>
              <a:prstGeom prst="rect">
                <a:avLst/>
              </a:prstGeom>
            </p:spPr>
          </p:pic>
        </p:grpSp>
        <p:sp>
          <p:nvSpPr>
            <p:cNvPr id="35" name="Łuk 34"/>
            <p:cNvSpPr/>
            <p:nvPr/>
          </p:nvSpPr>
          <p:spPr>
            <a:xfrm>
              <a:off x="560405" y="4495083"/>
              <a:ext cx="635000" cy="796636"/>
            </a:xfrm>
            <a:prstGeom prst="arc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7" name="PoleTekstowe 36"/>
            <p:cNvSpPr txBox="1"/>
            <p:nvPr/>
          </p:nvSpPr>
          <p:spPr>
            <a:xfrm>
              <a:off x="818089" y="4493283"/>
              <a:ext cx="3302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</a:t>
              </a:r>
              <a:r>
                <a:rPr lang="cs-CZ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endParaRPr lang="pl-PL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8" name="Łuk 37"/>
            <p:cNvSpPr/>
            <p:nvPr/>
          </p:nvSpPr>
          <p:spPr>
            <a:xfrm>
              <a:off x="3632005" y="4491235"/>
              <a:ext cx="635000" cy="796636"/>
            </a:xfrm>
            <a:prstGeom prst="arc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9" name="PoleTekstowe 38"/>
            <p:cNvSpPr txBox="1"/>
            <p:nvPr/>
          </p:nvSpPr>
          <p:spPr>
            <a:xfrm>
              <a:off x="3858901" y="4489435"/>
              <a:ext cx="3113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</a:t>
              </a:r>
              <a:r>
                <a:rPr lang="cs-CZ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cs-CZ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endParaRPr lang="pl-PL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2" name="Łuk 41"/>
            <p:cNvSpPr/>
            <p:nvPr/>
          </p:nvSpPr>
          <p:spPr>
            <a:xfrm>
              <a:off x="6390972" y="4496883"/>
              <a:ext cx="779319" cy="796636"/>
            </a:xfrm>
            <a:prstGeom prst="arc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3" name="PoleTekstowe 42"/>
            <p:cNvSpPr txBox="1"/>
            <p:nvPr/>
          </p:nvSpPr>
          <p:spPr>
            <a:xfrm>
              <a:off x="6761011" y="4495083"/>
              <a:ext cx="3113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>
                  <a:solidFill>
                    <a:srgbClr val="595959"/>
                  </a:solidFill>
                  <a:sym typeface="Symbol"/>
                </a:rPr>
                <a:t></a:t>
              </a:r>
              <a:r>
                <a:rPr lang="cs-CZ" dirty="0">
                  <a:solidFill>
                    <a:srgbClr val="595959"/>
                  </a:solidFill>
                </a:rPr>
                <a:t> </a:t>
              </a:r>
              <a:r>
                <a:rPr lang="cs-CZ" dirty="0" smtClean="0">
                  <a:solidFill>
                    <a:srgbClr val="595959"/>
                  </a:solidFill>
                </a:rPr>
                <a:t>  </a:t>
              </a:r>
              <a:endParaRPr lang="pl-PL" dirty="0">
                <a:solidFill>
                  <a:srgbClr val="595959"/>
                </a:solidFill>
              </a:endParaRPr>
            </a:p>
          </p:txBody>
        </p:sp>
        <p:cxnSp>
          <p:nvCxnSpPr>
            <p:cNvPr id="46" name="Łącznik prosty 45"/>
            <p:cNvCxnSpPr/>
            <p:nvPr/>
          </p:nvCxnSpPr>
          <p:spPr>
            <a:xfrm flipH="1">
              <a:off x="320045" y="3330505"/>
              <a:ext cx="1324907" cy="2066637"/>
            </a:xfrm>
            <a:prstGeom prst="line">
              <a:avLst/>
            </a:prstGeom>
            <a:ln>
              <a:solidFill>
                <a:srgbClr val="595959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Łącznik prosty 46"/>
            <p:cNvCxnSpPr/>
            <p:nvPr/>
          </p:nvCxnSpPr>
          <p:spPr>
            <a:xfrm flipH="1">
              <a:off x="501734" y="3839904"/>
              <a:ext cx="1680696" cy="0"/>
            </a:xfrm>
            <a:prstGeom prst="line">
              <a:avLst/>
            </a:prstGeom>
            <a:ln>
              <a:solidFill>
                <a:srgbClr val="59595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Łącznik prosty 62"/>
            <p:cNvCxnSpPr/>
            <p:nvPr/>
          </p:nvCxnSpPr>
          <p:spPr>
            <a:xfrm flipH="1">
              <a:off x="480288" y="4891429"/>
              <a:ext cx="715117" cy="0"/>
            </a:xfrm>
            <a:prstGeom prst="line">
              <a:avLst/>
            </a:prstGeom>
            <a:ln>
              <a:solidFill>
                <a:srgbClr val="59595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Łącznik prosty 63"/>
            <p:cNvCxnSpPr/>
            <p:nvPr/>
          </p:nvCxnSpPr>
          <p:spPr>
            <a:xfrm flipH="1">
              <a:off x="3387364" y="3330505"/>
              <a:ext cx="1324908" cy="1983157"/>
            </a:xfrm>
            <a:prstGeom prst="line">
              <a:avLst/>
            </a:prstGeom>
            <a:ln>
              <a:solidFill>
                <a:srgbClr val="595959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Łącznik prosty 64"/>
            <p:cNvCxnSpPr/>
            <p:nvPr/>
          </p:nvCxnSpPr>
          <p:spPr>
            <a:xfrm flipH="1" flipV="1">
              <a:off x="3426657" y="3827809"/>
              <a:ext cx="1557526" cy="12095"/>
            </a:xfrm>
            <a:prstGeom prst="line">
              <a:avLst/>
            </a:prstGeom>
            <a:ln>
              <a:solidFill>
                <a:srgbClr val="59595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Łącznik prosty 65"/>
            <p:cNvCxnSpPr/>
            <p:nvPr/>
          </p:nvCxnSpPr>
          <p:spPr>
            <a:xfrm flipH="1">
              <a:off x="3341992" y="4891429"/>
              <a:ext cx="715117" cy="0"/>
            </a:xfrm>
            <a:prstGeom prst="line">
              <a:avLst/>
            </a:prstGeom>
            <a:ln>
              <a:solidFill>
                <a:srgbClr val="59595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Łącznik prosty 66"/>
            <p:cNvCxnSpPr/>
            <p:nvPr/>
          </p:nvCxnSpPr>
          <p:spPr>
            <a:xfrm>
              <a:off x="6773106" y="3330505"/>
              <a:ext cx="0" cy="1983157"/>
            </a:xfrm>
            <a:prstGeom prst="line">
              <a:avLst/>
            </a:prstGeom>
            <a:ln>
              <a:solidFill>
                <a:srgbClr val="595959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Łącznik prosty 67"/>
            <p:cNvCxnSpPr/>
            <p:nvPr/>
          </p:nvCxnSpPr>
          <p:spPr>
            <a:xfrm flipH="1">
              <a:off x="6237321" y="3833039"/>
              <a:ext cx="1430142" cy="18960"/>
            </a:xfrm>
            <a:prstGeom prst="line">
              <a:avLst/>
            </a:prstGeom>
            <a:ln>
              <a:solidFill>
                <a:srgbClr val="59595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Łącznik prosty 68"/>
            <p:cNvCxnSpPr/>
            <p:nvPr/>
          </p:nvCxnSpPr>
          <p:spPr>
            <a:xfrm flipH="1">
              <a:off x="6237321" y="4891429"/>
              <a:ext cx="715117" cy="0"/>
            </a:xfrm>
            <a:prstGeom prst="line">
              <a:avLst/>
            </a:prstGeom>
            <a:ln>
              <a:solidFill>
                <a:srgbClr val="59595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Łuk 74"/>
            <p:cNvSpPr/>
            <p:nvPr/>
          </p:nvSpPr>
          <p:spPr>
            <a:xfrm>
              <a:off x="1258099" y="3440872"/>
              <a:ext cx="635000" cy="796636"/>
            </a:xfrm>
            <a:prstGeom prst="arc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6" name="PoleTekstowe 75"/>
            <p:cNvSpPr txBox="1"/>
            <p:nvPr/>
          </p:nvSpPr>
          <p:spPr>
            <a:xfrm>
              <a:off x="1515783" y="3439072"/>
              <a:ext cx="3302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</a:t>
              </a:r>
              <a:r>
                <a:rPr lang="cs-CZ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endParaRPr lang="pl-PL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7" name="Łuk 76"/>
            <p:cNvSpPr/>
            <p:nvPr/>
          </p:nvSpPr>
          <p:spPr>
            <a:xfrm>
              <a:off x="4329699" y="3437024"/>
              <a:ext cx="635000" cy="796636"/>
            </a:xfrm>
            <a:prstGeom prst="arc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8" name="PoleTekstowe 77"/>
            <p:cNvSpPr txBox="1"/>
            <p:nvPr/>
          </p:nvSpPr>
          <p:spPr>
            <a:xfrm>
              <a:off x="4556595" y="3435224"/>
              <a:ext cx="3113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</a:t>
              </a:r>
              <a:r>
                <a:rPr lang="cs-CZ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cs-CZ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endParaRPr lang="pl-PL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9" name="Łuk 78"/>
            <p:cNvSpPr/>
            <p:nvPr/>
          </p:nvSpPr>
          <p:spPr>
            <a:xfrm>
              <a:off x="6386362" y="3442672"/>
              <a:ext cx="785133" cy="796636"/>
            </a:xfrm>
            <a:prstGeom prst="arc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0" name="PoleTekstowe 79"/>
            <p:cNvSpPr txBox="1"/>
            <p:nvPr/>
          </p:nvSpPr>
          <p:spPr>
            <a:xfrm>
              <a:off x="6770409" y="3440872"/>
              <a:ext cx="3113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>
                  <a:solidFill>
                    <a:srgbClr val="595959"/>
                  </a:solidFill>
                  <a:sym typeface="Symbol"/>
                </a:rPr>
                <a:t></a:t>
              </a:r>
              <a:r>
                <a:rPr lang="cs-CZ" dirty="0">
                  <a:solidFill>
                    <a:srgbClr val="595959"/>
                  </a:solidFill>
                </a:rPr>
                <a:t> </a:t>
              </a:r>
              <a:r>
                <a:rPr lang="cs-CZ" dirty="0" smtClean="0">
                  <a:solidFill>
                    <a:srgbClr val="595959"/>
                  </a:solidFill>
                </a:rPr>
                <a:t>  </a:t>
              </a:r>
              <a:endParaRPr lang="pl-PL" dirty="0">
                <a:solidFill>
                  <a:srgbClr val="595959"/>
                </a:solidFill>
              </a:endParaRPr>
            </a:p>
          </p:txBody>
        </p:sp>
        <p:sp>
          <p:nvSpPr>
            <p:cNvPr id="83" name="PoleTekstowe 82"/>
            <p:cNvSpPr txBox="1"/>
            <p:nvPr/>
          </p:nvSpPr>
          <p:spPr>
            <a:xfrm>
              <a:off x="1258099" y="3788965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>
                  <a:solidFill>
                    <a:srgbClr val="595959"/>
                  </a:solidFill>
                  <a:sym typeface="Symbol"/>
                </a:rPr>
                <a:t></a:t>
              </a:r>
              <a:r>
                <a:rPr lang="cs-CZ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endParaRPr lang="pl-PL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4" name="PoleTekstowe 83"/>
            <p:cNvSpPr txBox="1"/>
            <p:nvPr/>
          </p:nvSpPr>
          <p:spPr>
            <a:xfrm>
              <a:off x="4329699" y="3788965"/>
              <a:ext cx="2795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</a:t>
              </a:r>
              <a:r>
                <a:rPr lang="cs-CZ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cs-CZ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endParaRPr lang="pl-PL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5" name="PoleTekstowe 84"/>
            <p:cNvSpPr txBox="1"/>
            <p:nvPr/>
          </p:nvSpPr>
          <p:spPr>
            <a:xfrm>
              <a:off x="6821078" y="3788965"/>
              <a:ext cx="3302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</a:t>
              </a:r>
              <a:r>
                <a:rPr lang="cs-CZ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endParaRPr lang="pl-PL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52" name="PoleTekstowe 51"/>
          <p:cNvSpPr txBox="1"/>
          <p:nvPr/>
        </p:nvSpPr>
        <p:spPr>
          <a:xfrm>
            <a:off x="3648436" y="5619831"/>
            <a:ext cx="1816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660066"/>
                </a:solidFill>
                <a:sym typeface="Symbol"/>
              </a:rPr>
              <a:t></a:t>
            </a:r>
            <a:r>
              <a:rPr lang="pl-PL" sz="2400" dirty="0" smtClean="0">
                <a:solidFill>
                  <a:srgbClr val="660066"/>
                </a:solidFill>
                <a:sym typeface="Symbol"/>
              </a:rPr>
              <a:t>+</a:t>
            </a:r>
            <a:r>
              <a:rPr lang="pl-PL" sz="2400" dirty="0">
                <a:solidFill>
                  <a:srgbClr val="660066"/>
                </a:solidFill>
                <a:sym typeface="Symbol"/>
              </a:rPr>
              <a:t></a:t>
            </a:r>
            <a:r>
              <a:rPr lang="pl-PL" sz="2400" dirty="0" smtClean="0">
                <a:solidFill>
                  <a:srgbClr val="660066"/>
                </a:solidFill>
                <a:sym typeface="Symbol"/>
              </a:rPr>
              <a:t>=180</a:t>
            </a:r>
            <a:r>
              <a:rPr lang="pl-PL" sz="2400" baseline="30000" dirty="0" smtClean="0">
                <a:solidFill>
                  <a:srgbClr val="660066"/>
                </a:solidFill>
                <a:sym typeface="Symbol"/>
              </a:rPr>
              <a:t>0</a:t>
            </a:r>
            <a:endParaRPr lang="pl-PL" sz="2400" baseline="30000" dirty="0">
              <a:solidFill>
                <a:srgbClr val="660066"/>
              </a:solidFill>
            </a:endParaRPr>
          </a:p>
        </p:txBody>
      </p:sp>
      <p:sp>
        <p:nvSpPr>
          <p:cNvPr id="53" name="PoleTekstowe 52"/>
          <p:cNvSpPr txBox="1"/>
          <p:nvPr/>
        </p:nvSpPr>
        <p:spPr>
          <a:xfrm>
            <a:off x="6776155" y="5619831"/>
            <a:ext cx="1816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 smtClean="0">
                <a:solidFill>
                  <a:srgbClr val="660066"/>
                </a:solidFill>
                <a:sym typeface="Symbol"/>
              </a:rPr>
              <a:t>+</a:t>
            </a:r>
            <a:r>
              <a:rPr lang="pl-PL" sz="2400" dirty="0">
                <a:solidFill>
                  <a:srgbClr val="660066"/>
                </a:solidFill>
                <a:sym typeface="Symbol"/>
              </a:rPr>
              <a:t></a:t>
            </a:r>
            <a:r>
              <a:rPr lang="pl-PL" sz="2400" dirty="0" smtClean="0">
                <a:solidFill>
                  <a:srgbClr val="660066"/>
                </a:solidFill>
                <a:sym typeface="Symbol"/>
              </a:rPr>
              <a:t>=180</a:t>
            </a:r>
            <a:r>
              <a:rPr lang="pl-PL" sz="2400" baseline="30000" dirty="0" smtClean="0">
                <a:solidFill>
                  <a:srgbClr val="660066"/>
                </a:solidFill>
                <a:sym typeface="Symbol"/>
              </a:rPr>
              <a:t>0</a:t>
            </a:r>
            <a:endParaRPr lang="pl-PL" sz="2400" baseline="300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586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4" grpId="0"/>
      <p:bldP spid="52" grpId="0"/>
      <p:bldP spid="5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ształt fali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Miejski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Kształt fali.thmx</Template>
  <TotalTime>3132</TotalTime>
  <Words>261</Words>
  <Application>Microsoft Macintosh PowerPoint</Application>
  <PresentationFormat>Pokaz na ekranie (4:3)</PresentationFormat>
  <Paragraphs>112</Paragraphs>
  <Slides>9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0" baseType="lpstr">
      <vt:lpstr>Kształt fali</vt:lpstr>
      <vt:lpstr>Odcinki i kąty w trapezie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Ovigo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Małgorzata Michalik</dc:creator>
  <cp:lastModifiedBy>Małgorzata Michalik</cp:lastModifiedBy>
  <cp:revision>193</cp:revision>
  <dcterms:created xsi:type="dcterms:W3CDTF">2013-08-24T13:51:02Z</dcterms:created>
  <dcterms:modified xsi:type="dcterms:W3CDTF">2013-08-26T23:14:19Z</dcterms:modified>
</cp:coreProperties>
</file>